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sldIdLst>
    <p:sldId id="256" r:id="rId2"/>
    <p:sldId id="289" r:id="rId3"/>
    <p:sldId id="274" r:id="rId4"/>
    <p:sldId id="296" r:id="rId5"/>
    <p:sldId id="298" r:id="rId6"/>
    <p:sldId id="297" r:id="rId7"/>
    <p:sldId id="299" r:id="rId8"/>
    <p:sldId id="303" r:id="rId9"/>
    <p:sldId id="304" r:id="rId10"/>
    <p:sldId id="300" r:id="rId11"/>
    <p:sldId id="301" r:id="rId12"/>
    <p:sldId id="305" r:id="rId13"/>
    <p:sldId id="306" r:id="rId14"/>
    <p:sldId id="307" r:id="rId15"/>
    <p:sldId id="308" r:id="rId16"/>
    <p:sldId id="311" r:id="rId17"/>
    <p:sldId id="310" r:id="rId18"/>
    <p:sldId id="312" r:id="rId19"/>
    <p:sldId id="309" r:id="rId20"/>
  </p:sldIdLst>
  <p:sldSz cx="9144000" cy="6858000" type="screen4x3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EFC"/>
    <a:srgbClr val="EBCAC3"/>
    <a:srgbClr val="E8C2BA"/>
    <a:srgbClr val="FF33CC"/>
    <a:srgbClr val="FF5050"/>
    <a:srgbClr val="FF7C80"/>
    <a:srgbClr val="FF9933"/>
    <a:srgbClr val="FFFF00"/>
    <a:srgbClr val="00FF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8856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1;&#1072;&#1088;&#1080;&#1089;&#1072;%20&#1057;&#1072;&#1074;&#1080;&#1085;&#1086;&#1074;&#1072;\Desktop\&#1048;&#1089;&#1087;&#1086;&#1083;&#1085;&#1077;&#1085;&#1080;&#1077;%20&#1073;&#1102;&#1076;&#1078;&#1077;&#1090;&#1072;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A\Desktop\&#1048;&#1089;&#1087;&#1086;&#1083;&#1085;&#1077;&#1085;&#1080;&#1077;%20&#1073;&#1102;&#1076;&#1078;&#1077;&#1090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A\Desktop\&#1048;&#1089;&#1087;&#1086;&#1083;&#1085;&#1077;&#1085;&#1080;&#1077;%20&#1073;&#1102;&#1076;&#1078;&#1077;&#1090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 i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'Параметры бюджета'!$B$2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'Параметры бюджета'!$A$3:$A$5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'Параметры бюджета'!$B$3:$B$5</c:f>
              <c:numCache>
                <c:formatCode>General</c:formatCode>
                <c:ptCount val="3"/>
                <c:pt idx="0">
                  <c:v>441.5</c:v>
                </c:pt>
                <c:pt idx="1">
                  <c:v>441.5</c:v>
                </c:pt>
                <c:pt idx="2">
                  <c:v>346.1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555904"/>
        <c:axId val="117220096"/>
      </c:barChart>
      <c:catAx>
        <c:axId val="1145559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220096"/>
        <c:crosses val="autoZero"/>
        <c:auto val="1"/>
        <c:lblAlgn val="ctr"/>
        <c:lblOffset val="100"/>
        <c:noMultiLvlLbl val="0"/>
      </c:catAx>
      <c:valAx>
        <c:axId val="117220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555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976107819624079"/>
          <c:y val="6.5266115594471846E-2"/>
          <c:w val="0.54578136008381428"/>
          <c:h val="0.81414273423290973"/>
        </c:manualLayout>
      </c:layout>
      <c:doughnut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explosion val="25"/>
          <c:cat>
            <c:strRef>
              <c:f>'Расходы бюджета по отраслям'!$A$2:$A$9</c:f>
              <c:strCache>
                <c:ptCount val="8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Культура</c:v>
                </c:pt>
                <c:pt idx="3">
                  <c:v>Прочие</c:v>
                </c:pt>
                <c:pt idx="4">
                  <c:v>Социальная политика</c:v>
                </c:pt>
                <c:pt idx="5">
                  <c:v>Национальная политика</c:v>
                </c:pt>
                <c:pt idx="6">
                  <c:v>Физкультура и спорт</c:v>
                </c:pt>
                <c:pt idx="7">
                  <c:v>Жилищно-коммунальное хозяйство</c:v>
                </c:pt>
              </c:strCache>
            </c:strRef>
          </c:cat>
          <c:val>
            <c:numRef>
              <c:f>'Расходы бюджета по отраслям'!$B$2:$B$9</c:f>
              <c:numCache>
                <c:formatCode>General</c:formatCode>
                <c:ptCount val="8"/>
                <c:pt idx="0">
                  <c:v>159.58000000000001</c:v>
                </c:pt>
                <c:pt idx="1">
                  <c:v>84.34</c:v>
                </c:pt>
                <c:pt idx="2">
                  <c:v>29.73</c:v>
                </c:pt>
                <c:pt idx="3">
                  <c:v>1.63</c:v>
                </c:pt>
                <c:pt idx="4">
                  <c:v>12.07</c:v>
                </c:pt>
                <c:pt idx="5">
                  <c:v>21.46</c:v>
                </c:pt>
                <c:pt idx="6">
                  <c:v>25.57</c:v>
                </c:pt>
                <c:pt idx="7">
                  <c:v>107.12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427766336281646"/>
          <c:y val="5.2434113927281353E-2"/>
          <c:w val="0.58572233663718354"/>
          <c:h val="0.89513177214543727"/>
        </c:manualLayout>
      </c:layout>
      <c:barChart>
        <c:barDir val="bar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2"/>
              <c:layout>
                <c:manualLayout>
                  <c:x val="-6.0044215236290535E-3"/>
                  <c:y val="2.3833688148764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'Муниципальные программы'!$A$3:$A$5</c:f>
              <c:strCache>
                <c:ptCount val="3"/>
                <c:pt idx="0">
                  <c:v>Прочие муниципальные программы</c:v>
                </c:pt>
                <c:pt idx="1">
                  <c:v>МП ЖКХ и дорожного хозяйства</c:v>
                </c:pt>
                <c:pt idx="2">
                  <c:v>МП социальной сферы</c:v>
                </c:pt>
              </c:strCache>
            </c:strRef>
          </c:cat>
          <c:val>
            <c:numRef>
              <c:f>'Муниципальные программы'!$B$3:$B$5</c:f>
              <c:numCache>
                <c:formatCode>General</c:formatCode>
                <c:ptCount val="3"/>
                <c:pt idx="0">
                  <c:v>108724.6</c:v>
                </c:pt>
                <c:pt idx="1">
                  <c:v>113493.6</c:v>
                </c:pt>
                <c:pt idx="2">
                  <c:v>218817.9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0224"/>
        <c:axId val="41448576"/>
      </c:barChart>
      <c:catAx>
        <c:axId val="411402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448576"/>
        <c:crosses val="autoZero"/>
        <c:auto val="1"/>
        <c:lblAlgn val="ctr"/>
        <c:lblOffset val="100"/>
        <c:noMultiLvlLbl val="0"/>
      </c:catAx>
      <c:valAx>
        <c:axId val="4144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140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marker>
            <c:spPr>
              <a:solidFill>
                <a:schemeClr val="bg2">
                  <a:lumMod val="75000"/>
                </a:schemeClr>
              </a:solidFill>
            </c:spPr>
          </c:marker>
          <c:dLbls>
            <c:dLbl>
              <c:idx val="0"/>
              <c:layout>
                <c:manualLayout>
                  <c:x val="-2.41601724313411E-3"/>
                  <c:y val="-0.13227696922564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2480517294022644E-3"/>
                  <c:y val="0.13227696922564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6640689725363514E-3"/>
                  <c:y val="-0.17636929230085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Культура!$B$2:$B$5</c:f>
              <c:numCache>
                <c:formatCode>General</c:formatCode>
                <c:ptCount val="4"/>
                <c:pt idx="0">
                  <c:v>31559.599999999999</c:v>
                </c:pt>
                <c:pt idx="1">
                  <c:v>29726.9</c:v>
                </c:pt>
                <c:pt idx="2">
                  <c:v>27633.5</c:v>
                </c:pt>
                <c:pt idx="3">
                  <c:v>28788.9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456768"/>
        <c:axId val="61458688"/>
      </c:lineChart>
      <c:catAx>
        <c:axId val="61456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458688"/>
        <c:crosses val="autoZero"/>
        <c:auto val="1"/>
        <c:lblAlgn val="ctr"/>
        <c:lblOffset val="100"/>
        <c:noMultiLvlLbl val="0"/>
      </c:catAx>
      <c:valAx>
        <c:axId val="61458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45676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 i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'Параметры бюджета'!$B$17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'Параметры бюджета'!$A$18:$A$20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'Параметры бюджета'!$B$18:$B$20</c:f>
              <c:numCache>
                <c:formatCode>General</c:formatCode>
                <c:ptCount val="3"/>
                <c:pt idx="0">
                  <c:v>323.39999999999998</c:v>
                </c:pt>
                <c:pt idx="1">
                  <c:v>323.39999999999998</c:v>
                </c:pt>
                <c:pt idx="2">
                  <c:v>212.9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278208"/>
        <c:axId val="117279744"/>
      </c:barChart>
      <c:catAx>
        <c:axId val="1172782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279744"/>
        <c:crosses val="autoZero"/>
        <c:auto val="1"/>
        <c:lblAlgn val="ctr"/>
        <c:lblOffset val="100"/>
        <c:noMultiLvlLbl val="0"/>
      </c:catAx>
      <c:valAx>
        <c:axId val="117279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278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 i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'Параметры бюджета'!$B$10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'Параметры бюджета'!$A$11:$A$13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'Параметры бюджета'!$B$11:$B$13</c:f>
              <c:numCache>
                <c:formatCode>General</c:formatCode>
                <c:ptCount val="3"/>
                <c:pt idx="0">
                  <c:v>311.3</c:v>
                </c:pt>
                <c:pt idx="1">
                  <c:v>311.3</c:v>
                </c:pt>
                <c:pt idx="2">
                  <c:v>207.8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350400"/>
        <c:axId val="117351936"/>
      </c:barChart>
      <c:catAx>
        <c:axId val="1173504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351936"/>
        <c:crosses val="autoZero"/>
        <c:auto val="1"/>
        <c:lblAlgn val="ctr"/>
        <c:lblOffset val="100"/>
        <c:noMultiLvlLbl val="0"/>
      </c:catAx>
      <c:valAx>
        <c:axId val="117351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350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509070158412159E-2"/>
          <c:y val="9.5719944601020818E-2"/>
          <c:w val="0.95068247696996022"/>
          <c:h val="0.72826541905652364"/>
        </c:manualLayout>
      </c:layout>
      <c:bar3DChart>
        <c:barDir val="col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gapDepth val="0"/>
        <c:shape val="box"/>
        <c:axId val="115122176"/>
        <c:axId val="115123712"/>
        <c:axId val="0"/>
      </c:bar3DChart>
      <c:catAx>
        <c:axId val="11512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123712"/>
        <c:crosses val="autoZero"/>
        <c:auto val="1"/>
        <c:lblAlgn val="ctr"/>
        <c:lblOffset val="100"/>
        <c:noMultiLvlLbl val="0"/>
      </c:catAx>
      <c:valAx>
        <c:axId val="115123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5122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'Налоговые неналоговые'!$A$4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'Налоговые неналоговые'!$B$3:$E$3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'Налоговые неналоговые'!$B$4:$E$4</c:f>
              <c:numCache>
                <c:formatCode>General</c:formatCode>
                <c:ptCount val="4"/>
                <c:pt idx="0">
                  <c:v>82.6</c:v>
                </c:pt>
                <c:pt idx="1">
                  <c:v>91.6</c:v>
                </c:pt>
                <c:pt idx="2">
                  <c:v>99.8</c:v>
                </c:pt>
                <c:pt idx="3">
                  <c:v>106.9</c:v>
                </c:pt>
              </c:numCache>
            </c:numRef>
          </c:val>
        </c:ser>
        <c:ser>
          <c:idx val="1"/>
          <c:order val="1"/>
          <c:tx>
            <c:strRef>
              <c:f>'Налоговые неналоговые'!$A$5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089158184703125E-2"/>
                  <c:y val="-0.14351851851851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445790923515609E-3"/>
                  <c:y val="-0.11574074074074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28013411615237E-2"/>
                  <c:y val="-0.12037037037037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566868638527347E-2"/>
                  <c:y val="-0.10648148148148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'Налоговые неналоговые'!$B$3:$E$3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'Налоговые неналоговые'!$B$5:$E$5</c:f>
              <c:numCache>
                <c:formatCode>General</c:formatCode>
                <c:ptCount val="4"/>
                <c:pt idx="0">
                  <c:v>4.7</c:v>
                </c:pt>
                <c:pt idx="1">
                  <c:v>3.7</c:v>
                </c:pt>
                <c:pt idx="2">
                  <c:v>3.7</c:v>
                </c:pt>
                <c:pt idx="3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15961856"/>
        <c:axId val="115963392"/>
        <c:axId val="0"/>
      </c:bar3DChart>
      <c:catAx>
        <c:axId val="1159618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963392"/>
        <c:crosses val="autoZero"/>
        <c:auto val="1"/>
        <c:lblAlgn val="ctr"/>
        <c:lblOffset val="100"/>
        <c:noMultiLvlLbl val="0"/>
      </c:catAx>
      <c:valAx>
        <c:axId val="115963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5961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B4DCFA"/>
        </a:gs>
        <a:gs pos="9000">
          <a:srgbClr val="5ECCF3">
            <a:lumMod val="20000"/>
            <a:lumOff val="80000"/>
          </a:srgbClr>
        </a:gs>
        <a:gs pos="100000">
          <a:srgbClr val="4E67C8">
            <a:tint val="23500"/>
            <a:satMod val="160000"/>
          </a:srgbClr>
        </a:gs>
      </a:gsLst>
      <a:lin ang="5400000" scaled="0"/>
    </a:gra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spPr>
        <a:solidFill>
          <a:srgbClr val="FF33CC"/>
        </a:solidFill>
      </c:spPr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655E-2"/>
          <c:y val="0.24385097696121319"/>
          <c:w val="0.81388888888888922"/>
          <c:h val="0.67734434237387087"/>
        </c:manualLayout>
      </c:layout>
      <c:pie3DChart>
        <c:varyColors val="1"/>
        <c:ser>
          <c:idx val="0"/>
          <c:order val="0"/>
          <c:tx>
            <c:strRef>
              <c:f>'Структура налоговых '!$B$1</c:f>
              <c:strCache>
                <c:ptCount val="1"/>
                <c:pt idx="0">
                  <c:v>2023 г.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2735892388451439E-2"/>
                  <c:y val="-1.83850976961213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4301192038495189"/>
                  <c:y val="0.161626567512394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29547025371828545"/>
                  <c:y val="-7.431102362204709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'Структура налоговых '!$A$2:$A$9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Единый с/х налог</c:v>
                </c:pt>
                <c:pt idx="4">
                  <c:v>Патент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'Структура налоговых '!$B$2:$B$9</c:f>
              <c:numCache>
                <c:formatCode>General</c:formatCode>
                <c:ptCount val="8"/>
                <c:pt idx="0">
                  <c:v>66695</c:v>
                </c:pt>
                <c:pt idx="1">
                  <c:v>7463</c:v>
                </c:pt>
                <c:pt idx="2">
                  <c:v>4500</c:v>
                </c:pt>
                <c:pt idx="3">
                  <c:v>9.9</c:v>
                </c:pt>
                <c:pt idx="4">
                  <c:v>250</c:v>
                </c:pt>
                <c:pt idx="5">
                  <c:v>1461</c:v>
                </c:pt>
                <c:pt idx="6">
                  <c:v>1750</c:v>
                </c:pt>
                <c:pt idx="7">
                  <c:v>510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spPr>
        <a:solidFill>
          <a:srgbClr val="FF33CC"/>
        </a:solidFill>
      </c:spPr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'Структура налоговых '!$B$14</c:f>
              <c:strCache>
                <c:ptCount val="1"/>
                <c:pt idx="0">
                  <c:v>2024 г.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9868547681539854E-2"/>
                  <c:y val="-2.76443569553805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7254811898512676"/>
                  <c:y val="-8.79104695246427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27587018810148745"/>
                  <c:y val="3.59485272674249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'Структура налоговых '!$A$15:$A$22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Единый с/х налог</c:v>
                </c:pt>
                <c:pt idx="4">
                  <c:v>Патент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'Структура налоговых '!$B$15:$B$22</c:f>
              <c:numCache>
                <c:formatCode>General</c:formatCode>
                <c:ptCount val="8"/>
                <c:pt idx="0">
                  <c:v>73926</c:v>
                </c:pt>
                <c:pt idx="1">
                  <c:v>8875</c:v>
                </c:pt>
                <c:pt idx="2">
                  <c:v>4943</c:v>
                </c:pt>
                <c:pt idx="3">
                  <c:v>10</c:v>
                </c:pt>
                <c:pt idx="4">
                  <c:v>393</c:v>
                </c:pt>
                <c:pt idx="5">
                  <c:v>1615</c:v>
                </c:pt>
                <c:pt idx="6">
                  <c:v>1494</c:v>
                </c:pt>
                <c:pt idx="7">
                  <c:v>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bg2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'Безвозмездные поступления'!$B$2</c:f>
              <c:strCache>
                <c:ptCount val="1"/>
                <c:pt idx="0">
                  <c:v>2023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поступления'!$A$3:$A$6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'Безвозмездные поступления'!$B$3:$B$6</c:f>
              <c:numCache>
                <c:formatCode>General</c:formatCode>
                <c:ptCount val="4"/>
                <c:pt idx="0">
                  <c:v>117.8</c:v>
                </c:pt>
                <c:pt idx="1">
                  <c:v>156.30000000000001</c:v>
                </c:pt>
                <c:pt idx="2">
                  <c:v>86.2</c:v>
                </c:pt>
                <c:pt idx="3">
                  <c:v>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'Безвозмездные поступления'!$C$2</c:f>
              <c:strCache>
                <c:ptCount val="1"/>
                <c:pt idx="0">
                  <c:v>2024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'Безвозмездные поступления'!$A$3:$A$6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'Безвозмездные поступления'!$C$3:$C$6</c:f>
              <c:numCache>
                <c:formatCode>General</c:formatCode>
                <c:ptCount val="4"/>
                <c:pt idx="0">
                  <c:v>108.3</c:v>
                </c:pt>
                <c:pt idx="1">
                  <c:v>145.19999999999999</c:v>
                </c:pt>
                <c:pt idx="2">
                  <c:v>92.6</c:v>
                </c:pt>
                <c:pt idx="3">
                  <c:v>52.1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59040"/>
        <c:axId val="80769024"/>
      </c:lineChart>
      <c:catAx>
        <c:axId val="80759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769024"/>
        <c:crosses val="autoZero"/>
        <c:auto val="1"/>
        <c:lblAlgn val="ctr"/>
        <c:lblOffset val="100"/>
        <c:noMultiLvlLbl val="0"/>
      </c:catAx>
      <c:valAx>
        <c:axId val="80769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0759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64979731168755"/>
          <c:y val="0"/>
          <c:w val="0.68594035658804042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0723D-D12F-4CCC-92A0-9BF2786297CF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25B396-C776-41AD-AD37-F75E3FF53F78}">
      <dgm:prSet phldrT="[Текст]" custT="1"/>
      <dgm:spPr/>
      <dgm:t>
        <a:bodyPr/>
        <a:lstStyle/>
        <a:p>
          <a:pPr algn="ctr"/>
          <a:r>
            <a:rPr lang="ru-RU" sz="1600" b="1" i="0" dirty="0" smtClean="0">
              <a:latin typeface="+mn-lt"/>
              <a:cs typeface="Times New Roman" pitchFamily="18" charset="0"/>
            </a:rPr>
            <a:t>Проведение спортивно-массовых мероприятий, реализация проекта «Здоровый образ жизни»</a:t>
          </a:r>
        </a:p>
        <a:p>
          <a:pPr algn="ctr"/>
          <a:r>
            <a:rPr lang="ru-RU" sz="1600" b="1" i="0" dirty="0" smtClean="0">
              <a:latin typeface="+mn-lt"/>
              <a:cs typeface="Times New Roman" pitchFamily="18" charset="0"/>
            </a:rPr>
            <a:t>2024 год – 1182,4 </a:t>
          </a:r>
          <a:r>
            <a:rPr lang="ru-RU" sz="1600" b="1" i="0" dirty="0" err="1" smtClean="0">
              <a:latin typeface="+mn-lt"/>
              <a:cs typeface="Times New Roman" pitchFamily="18" charset="0"/>
            </a:rPr>
            <a:t>т.р</a:t>
          </a:r>
          <a:r>
            <a:rPr lang="ru-RU" sz="1600" b="1" i="0" dirty="0" smtClean="0">
              <a:latin typeface="+mn-lt"/>
              <a:cs typeface="Times New Roman" pitchFamily="18" charset="0"/>
            </a:rPr>
            <a:t>.</a:t>
          </a:r>
        </a:p>
        <a:p>
          <a:pPr algn="ctr"/>
          <a:r>
            <a:rPr lang="ru-RU" sz="1600" b="1" i="0" dirty="0" smtClean="0">
              <a:latin typeface="+mn-lt"/>
              <a:cs typeface="Times New Roman" pitchFamily="18" charset="0"/>
            </a:rPr>
            <a:t>2025 год – 852,3 </a:t>
          </a:r>
          <a:r>
            <a:rPr lang="ru-RU" sz="1600" b="1" i="0" dirty="0" err="1" smtClean="0">
              <a:latin typeface="+mn-lt"/>
              <a:cs typeface="Times New Roman" pitchFamily="18" charset="0"/>
            </a:rPr>
            <a:t>т.р</a:t>
          </a:r>
          <a:r>
            <a:rPr lang="ru-RU" sz="1600" b="1" i="0" dirty="0" smtClean="0">
              <a:latin typeface="+mn-lt"/>
              <a:cs typeface="Times New Roman" pitchFamily="18" charset="0"/>
            </a:rPr>
            <a:t>.</a:t>
          </a:r>
        </a:p>
        <a:p>
          <a:pPr algn="ctr"/>
          <a:r>
            <a:rPr lang="ru-RU" sz="1600" b="1" i="0" dirty="0" smtClean="0">
              <a:latin typeface="+mn-lt"/>
              <a:cs typeface="Times New Roman" pitchFamily="18" charset="0"/>
            </a:rPr>
            <a:t>2026 год – 853,3 </a:t>
          </a:r>
          <a:r>
            <a:rPr lang="ru-RU" sz="1600" b="1" i="0" dirty="0" err="1" smtClean="0">
              <a:latin typeface="+mn-lt"/>
              <a:cs typeface="Times New Roman" pitchFamily="18" charset="0"/>
            </a:rPr>
            <a:t>т.р</a:t>
          </a:r>
          <a:r>
            <a:rPr lang="ru-RU" sz="1600" b="1" i="0" dirty="0" smtClean="0">
              <a:latin typeface="+mn-lt"/>
              <a:cs typeface="Times New Roman" pitchFamily="18" charset="0"/>
            </a:rPr>
            <a:t>.</a:t>
          </a:r>
        </a:p>
      </dgm:t>
    </dgm:pt>
    <dgm:pt modelId="{D9C142BC-7708-4451-B50D-7C9B68C644B7}" type="parTrans" cxnId="{F4B6FCD6-C272-4984-8EBF-851376F0117B}">
      <dgm:prSet/>
      <dgm:spPr/>
      <dgm:t>
        <a:bodyPr/>
        <a:lstStyle/>
        <a:p>
          <a:endParaRPr lang="ru-RU"/>
        </a:p>
      </dgm:t>
    </dgm:pt>
    <dgm:pt modelId="{DD9D7A8F-0203-4C95-B58B-B371A1AEC1BB}" type="sibTrans" cxnId="{F4B6FCD6-C272-4984-8EBF-851376F0117B}">
      <dgm:prSet/>
      <dgm:spPr/>
      <dgm:t>
        <a:bodyPr/>
        <a:lstStyle/>
        <a:p>
          <a:endParaRPr lang="ru-RU"/>
        </a:p>
      </dgm:t>
    </dgm:pt>
    <dgm:pt modelId="{7516368B-F7A1-4059-9074-482BFCAFCF41}">
      <dgm:prSet custT="1"/>
      <dgm:spPr/>
      <dgm:t>
        <a:bodyPr/>
        <a:lstStyle/>
        <a:p>
          <a:endParaRPr lang="ru-RU" sz="1600" b="1" i="0" dirty="0" smtClean="0">
            <a:latin typeface="+mn-lt"/>
            <a:cs typeface="Times New Roman" pitchFamily="18" charset="0"/>
          </a:endParaRPr>
        </a:p>
        <a:p>
          <a:endParaRPr lang="ru-RU" sz="1600" b="1" i="0" dirty="0" smtClean="0">
            <a:latin typeface="+mn-lt"/>
            <a:cs typeface="Times New Roman" pitchFamily="18" charset="0"/>
          </a:endParaRPr>
        </a:p>
        <a:p>
          <a:r>
            <a:rPr lang="ru-RU" sz="1600" b="1" i="0" dirty="0" smtClean="0">
              <a:latin typeface="+mn-lt"/>
              <a:cs typeface="Times New Roman" pitchFamily="18" charset="0"/>
            </a:rPr>
            <a:t>Функционирование  3 </a:t>
          </a:r>
          <a:r>
            <a:rPr lang="ru-RU" sz="1600" b="1" i="0" dirty="0" err="1" smtClean="0">
              <a:latin typeface="+mn-lt"/>
              <a:cs typeface="Times New Roman" pitchFamily="18" charset="0"/>
            </a:rPr>
            <a:t>ФОКов</a:t>
          </a:r>
          <a:r>
            <a:rPr lang="ru-RU" sz="1600" b="1" i="0" dirty="0" smtClean="0">
              <a:latin typeface="+mn-lt"/>
              <a:cs typeface="Times New Roman" pitchFamily="18" charset="0"/>
            </a:rPr>
            <a:t> </a:t>
          </a:r>
        </a:p>
        <a:p>
          <a:r>
            <a:rPr lang="ru-RU" sz="1600" b="1" i="0" dirty="0" smtClean="0">
              <a:latin typeface="+mn-lt"/>
              <a:cs typeface="Times New Roman" pitchFamily="18" charset="0"/>
            </a:rPr>
            <a:t>(«Сухона», «Лидер», «Олимп») </a:t>
          </a:r>
        </a:p>
        <a:p>
          <a:r>
            <a:rPr lang="ru-RU" sz="1600" b="1" i="0" dirty="0" smtClean="0">
              <a:latin typeface="+mn-lt"/>
              <a:cs typeface="Times New Roman" pitchFamily="18" charset="0"/>
            </a:rPr>
            <a:t>2024 год – 9376,2 </a:t>
          </a:r>
          <a:r>
            <a:rPr lang="ru-RU" sz="1600" b="1" i="0" dirty="0" err="1" smtClean="0">
              <a:latin typeface="+mn-lt"/>
              <a:cs typeface="Times New Roman" pitchFamily="18" charset="0"/>
            </a:rPr>
            <a:t>т.р</a:t>
          </a:r>
          <a:r>
            <a:rPr lang="ru-RU" sz="1600" b="1" i="0" dirty="0" smtClean="0">
              <a:latin typeface="+mn-lt"/>
              <a:cs typeface="Times New Roman" pitchFamily="18" charset="0"/>
            </a:rPr>
            <a:t>.</a:t>
          </a:r>
        </a:p>
        <a:p>
          <a:r>
            <a:rPr lang="ru-RU" sz="1600" b="1" i="0" dirty="0" smtClean="0">
              <a:latin typeface="+mn-lt"/>
              <a:cs typeface="Times New Roman" pitchFamily="18" charset="0"/>
            </a:rPr>
            <a:t> 2025 год  - 9091,0 </a:t>
          </a:r>
          <a:r>
            <a:rPr lang="ru-RU" sz="1600" b="1" i="0" dirty="0" err="1" smtClean="0">
              <a:latin typeface="+mn-lt"/>
              <a:cs typeface="Times New Roman" pitchFamily="18" charset="0"/>
            </a:rPr>
            <a:t>т.р</a:t>
          </a:r>
          <a:r>
            <a:rPr lang="ru-RU" sz="1600" b="1" i="0" dirty="0" smtClean="0">
              <a:latin typeface="+mn-lt"/>
              <a:cs typeface="Times New Roman" pitchFamily="18" charset="0"/>
            </a:rPr>
            <a:t>.</a:t>
          </a:r>
        </a:p>
        <a:p>
          <a:r>
            <a:rPr lang="ru-RU" sz="1600" b="1" i="0" dirty="0" smtClean="0">
              <a:latin typeface="+mn-lt"/>
              <a:cs typeface="Times New Roman" pitchFamily="18" charset="0"/>
            </a:rPr>
            <a:t>2026 год – 9091,0 </a:t>
          </a:r>
          <a:r>
            <a:rPr lang="ru-RU" sz="1600" b="1" i="0" dirty="0" err="1" smtClean="0">
              <a:latin typeface="+mn-lt"/>
              <a:cs typeface="Times New Roman" pitchFamily="18" charset="0"/>
            </a:rPr>
            <a:t>т.р</a:t>
          </a:r>
          <a:r>
            <a:rPr lang="ru-RU" sz="1600" b="1" i="0" dirty="0" smtClean="0">
              <a:latin typeface="+mn-lt"/>
              <a:cs typeface="Times New Roman" pitchFamily="18" charset="0"/>
            </a:rPr>
            <a:t>.</a:t>
          </a:r>
        </a:p>
        <a:p>
          <a:endParaRPr lang="ru-RU" sz="1600" b="1" i="1" dirty="0" smtClean="0">
            <a:latin typeface="+mn-lt"/>
            <a:cs typeface="Times New Roman" pitchFamily="18" charset="0"/>
          </a:endParaRPr>
        </a:p>
        <a:p>
          <a:endParaRPr lang="ru-RU" sz="1600" i="1" dirty="0">
            <a:latin typeface="+mn-lt"/>
            <a:cs typeface="Times New Roman" pitchFamily="18" charset="0"/>
          </a:endParaRPr>
        </a:p>
      </dgm:t>
    </dgm:pt>
    <dgm:pt modelId="{C1C2796A-3574-488F-9DD4-66703B7F8785}" type="parTrans" cxnId="{2734231A-991D-4556-ABAE-81DA4D025956}">
      <dgm:prSet/>
      <dgm:spPr/>
      <dgm:t>
        <a:bodyPr/>
        <a:lstStyle/>
        <a:p>
          <a:endParaRPr lang="ru-RU"/>
        </a:p>
      </dgm:t>
    </dgm:pt>
    <dgm:pt modelId="{AC4BDFF6-44D7-40C9-9922-13FB902FDA12}" type="sibTrans" cxnId="{2734231A-991D-4556-ABAE-81DA4D025956}">
      <dgm:prSet/>
      <dgm:spPr/>
      <dgm:t>
        <a:bodyPr/>
        <a:lstStyle/>
        <a:p>
          <a:endParaRPr lang="ru-RU"/>
        </a:p>
      </dgm:t>
    </dgm:pt>
    <dgm:pt modelId="{66C2FEB6-C631-4FFC-90E7-1C5E48294435}" type="pres">
      <dgm:prSet presAssocID="{D990723D-D12F-4CCC-92A0-9BF2786297C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E970BA-4ABC-4A26-B166-D728FB8A7A29}" type="pres">
      <dgm:prSet presAssocID="{F425B396-C776-41AD-AD37-F75E3FF53F78}" presName="root" presStyleCnt="0"/>
      <dgm:spPr/>
      <dgm:t>
        <a:bodyPr/>
        <a:lstStyle/>
        <a:p>
          <a:endParaRPr lang="ru-RU"/>
        </a:p>
      </dgm:t>
    </dgm:pt>
    <dgm:pt modelId="{D988F6C8-F82F-4862-ABDF-7253FFAE8395}" type="pres">
      <dgm:prSet presAssocID="{F425B396-C776-41AD-AD37-F75E3FF53F78}" presName="rootComposite" presStyleCnt="0"/>
      <dgm:spPr/>
      <dgm:t>
        <a:bodyPr/>
        <a:lstStyle/>
        <a:p>
          <a:endParaRPr lang="ru-RU"/>
        </a:p>
      </dgm:t>
    </dgm:pt>
    <dgm:pt modelId="{6B838933-8D67-4612-B295-91517270D7C4}" type="pres">
      <dgm:prSet presAssocID="{F425B396-C776-41AD-AD37-F75E3FF53F78}" presName="rootText" presStyleLbl="node1" presStyleIdx="0" presStyleCnt="2" custScaleX="210900" custScaleY="249935" custLinFactNeighborX="8782" custLinFactNeighborY="-10137"/>
      <dgm:spPr/>
      <dgm:t>
        <a:bodyPr/>
        <a:lstStyle/>
        <a:p>
          <a:endParaRPr lang="ru-RU"/>
        </a:p>
      </dgm:t>
    </dgm:pt>
    <dgm:pt modelId="{7B2FA3B1-28F0-4B0F-967F-4E392BA01031}" type="pres">
      <dgm:prSet presAssocID="{F425B396-C776-41AD-AD37-F75E3FF53F78}" presName="rootConnector" presStyleLbl="node1" presStyleIdx="0" presStyleCnt="2"/>
      <dgm:spPr/>
      <dgm:t>
        <a:bodyPr/>
        <a:lstStyle/>
        <a:p>
          <a:endParaRPr lang="ru-RU"/>
        </a:p>
      </dgm:t>
    </dgm:pt>
    <dgm:pt modelId="{AE5BB4ED-E74F-4E6F-9583-FA6F7F1F8468}" type="pres">
      <dgm:prSet presAssocID="{F425B396-C776-41AD-AD37-F75E3FF53F78}" presName="childShape" presStyleCnt="0"/>
      <dgm:spPr/>
      <dgm:t>
        <a:bodyPr/>
        <a:lstStyle/>
        <a:p>
          <a:endParaRPr lang="ru-RU"/>
        </a:p>
      </dgm:t>
    </dgm:pt>
    <dgm:pt modelId="{36786219-C81C-40D1-B374-9A775FD4D372}" type="pres">
      <dgm:prSet presAssocID="{7516368B-F7A1-4059-9074-482BFCAFCF41}" presName="root" presStyleCnt="0"/>
      <dgm:spPr/>
      <dgm:t>
        <a:bodyPr/>
        <a:lstStyle/>
        <a:p>
          <a:endParaRPr lang="ru-RU"/>
        </a:p>
      </dgm:t>
    </dgm:pt>
    <dgm:pt modelId="{A0B3717F-7C82-4246-8D4A-CF463719F019}" type="pres">
      <dgm:prSet presAssocID="{7516368B-F7A1-4059-9074-482BFCAFCF41}" presName="rootComposite" presStyleCnt="0"/>
      <dgm:spPr/>
      <dgm:t>
        <a:bodyPr/>
        <a:lstStyle/>
        <a:p>
          <a:endParaRPr lang="ru-RU"/>
        </a:p>
      </dgm:t>
    </dgm:pt>
    <dgm:pt modelId="{62DC9639-0DDA-40BB-9329-A94566D84A6E}" type="pres">
      <dgm:prSet presAssocID="{7516368B-F7A1-4059-9074-482BFCAFCF41}" presName="rootText" presStyleLbl="node1" presStyleIdx="1" presStyleCnt="2" custScaleX="217739" custScaleY="249819" custLinFactNeighborX="302" custLinFactNeighborY="-10137"/>
      <dgm:spPr/>
      <dgm:t>
        <a:bodyPr/>
        <a:lstStyle/>
        <a:p>
          <a:endParaRPr lang="ru-RU"/>
        </a:p>
      </dgm:t>
    </dgm:pt>
    <dgm:pt modelId="{4F72A474-E485-49BD-AF35-9CB66707F601}" type="pres">
      <dgm:prSet presAssocID="{7516368B-F7A1-4059-9074-482BFCAFCF41}" presName="rootConnector" presStyleLbl="node1" presStyleIdx="1" presStyleCnt="2"/>
      <dgm:spPr/>
      <dgm:t>
        <a:bodyPr/>
        <a:lstStyle/>
        <a:p>
          <a:endParaRPr lang="ru-RU"/>
        </a:p>
      </dgm:t>
    </dgm:pt>
    <dgm:pt modelId="{6D2084F5-51C4-4D37-9134-1050FB3FBF1A}" type="pres">
      <dgm:prSet presAssocID="{7516368B-F7A1-4059-9074-482BFCAFCF41}" presName="childShape" presStyleCnt="0"/>
      <dgm:spPr/>
      <dgm:t>
        <a:bodyPr/>
        <a:lstStyle/>
        <a:p>
          <a:endParaRPr lang="ru-RU"/>
        </a:p>
      </dgm:t>
    </dgm:pt>
  </dgm:ptLst>
  <dgm:cxnLst>
    <dgm:cxn modelId="{66577A7B-EADB-47A5-B37A-44830E751414}" type="presOf" srcId="{7516368B-F7A1-4059-9074-482BFCAFCF41}" destId="{62DC9639-0DDA-40BB-9329-A94566D84A6E}" srcOrd="0" destOrd="0" presId="urn:microsoft.com/office/officeart/2005/8/layout/hierarchy3"/>
    <dgm:cxn modelId="{B88156F4-6582-4241-9192-E8A598CF27A2}" type="presOf" srcId="{7516368B-F7A1-4059-9074-482BFCAFCF41}" destId="{4F72A474-E485-49BD-AF35-9CB66707F601}" srcOrd="1" destOrd="0" presId="urn:microsoft.com/office/officeart/2005/8/layout/hierarchy3"/>
    <dgm:cxn modelId="{C1B563B3-E28A-4141-B280-ABDCD5DBE345}" type="presOf" srcId="{F425B396-C776-41AD-AD37-F75E3FF53F78}" destId="{7B2FA3B1-28F0-4B0F-967F-4E392BA01031}" srcOrd="1" destOrd="0" presId="urn:microsoft.com/office/officeart/2005/8/layout/hierarchy3"/>
    <dgm:cxn modelId="{2734231A-991D-4556-ABAE-81DA4D025956}" srcId="{D990723D-D12F-4CCC-92A0-9BF2786297CF}" destId="{7516368B-F7A1-4059-9074-482BFCAFCF41}" srcOrd="1" destOrd="0" parTransId="{C1C2796A-3574-488F-9DD4-66703B7F8785}" sibTransId="{AC4BDFF6-44D7-40C9-9922-13FB902FDA12}"/>
    <dgm:cxn modelId="{065C7B28-307A-4371-93E3-D5BB6EA4007F}" type="presOf" srcId="{F425B396-C776-41AD-AD37-F75E3FF53F78}" destId="{6B838933-8D67-4612-B295-91517270D7C4}" srcOrd="0" destOrd="0" presId="urn:microsoft.com/office/officeart/2005/8/layout/hierarchy3"/>
    <dgm:cxn modelId="{AECEDD07-99F4-4BE6-B7E1-BF18F62CC214}" type="presOf" srcId="{D990723D-D12F-4CCC-92A0-9BF2786297CF}" destId="{66C2FEB6-C631-4FFC-90E7-1C5E48294435}" srcOrd="0" destOrd="0" presId="urn:microsoft.com/office/officeart/2005/8/layout/hierarchy3"/>
    <dgm:cxn modelId="{F4B6FCD6-C272-4984-8EBF-851376F0117B}" srcId="{D990723D-D12F-4CCC-92A0-9BF2786297CF}" destId="{F425B396-C776-41AD-AD37-F75E3FF53F78}" srcOrd="0" destOrd="0" parTransId="{D9C142BC-7708-4451-B50D-7C9B68C644B7}" sibTransId="{DD9D7A8F-0203-4C95-B58B-B371A1AEC1BB}"/>
    <dgm:cxn modelId="{2CAD7C4F-5A0D-407B-A8DE-62E550AB3C00}" type="presParOf" srcId="{66C2FEB6-C631-4FFC-90E7-1C5E48294435}" destId="{98E970BA-4ABC-4A26-B166-D728FB8A7A29}" srcOrd="0" destOrd="0" presId="urn:microsoft.com/office/officeart/2005/8/layout/hierarchy3"/>
    <dgm:cxn modelId="{A67B50D8-3F2E-4F8B-92BF-7D7E470ACCA3}" type="presParOf" srcId="{98E970BA-4ABC-4A26-B166-D728FB8A7A29}" destId="{D988F6C8-F82F-4862-ABDF-7253FFAE8395}" srcOrd="0" destOrd="0" presId="urn:microsoft.com/office/officeart/2005/8/layout/hierarchy3"/>
    <dgm:cxn modelId="{82001145-0028-47F6-A467-331E8CD18AC4}" type="presParOf" srcId="{D988F6C8-F82F-4862-ABDF-7253FFAE8395}" destId="{6B838933-8D67-4612-B295-91517270D7C4}" srcOrd="0" destOrd="0" presId="urn:microsoft.com/office/officeart/2005/8/layout/hierarchy3"/>
    <dgm:cxn modelId="{A7ADB3ED-0B62-4D4F-B804-9777E565BBF3}" type="presParOf" srcId="{D988F6C8-F82F-4862-ABDF-7253FFAE8395}" destId="{7B2FA3B1-28F0-4B0F-967F-4E392BA01031}" srcOrd="1" destOrd="0" presId="urn:microsoft.com/office/officeart/2005/8/layout/hierarchy3"/>
    <dgm:cxn modelId="{10CA58A5-ACC3-492B-A64A-77FD4559DE7A}" type="presParOf" srcId="{98E970BA-4ABC-4A26-B166-D728FB8A7A29}" destId="{AE5BB4ED-E74F-4E6F-9583-FA6F7F1F8468}" srcOrd="1" destOrd="0" presId="urn:microsoft.com/office/officeart/2005/8/layout/hierarchy3"/>
    <dgm:cxn modelId="{9F8CFA3F-79C6-4A76-88D8-2AE67146FDF3}" type="presParOf" srcId="{66C2FEB6-C631-4FFC-90E7-1C5E48294435}" destId="{36786219-C81C-40D1-B374-9A775FD4D372}" srcOrd="1" destOrd="0" presId="urn:microsoft.com/office/officeart/2005/8/layout/hierarchy3"/>
    <dgm:cxn modelId="{DA96AF83-7269-44F1-AC13-E70C4673005F}" type="presParOf" srcId="{36786219-C81C-40D1-B374-9A775FD4D372}" destId="{A0B3717F-7C82-4246-8D4A-CF463719F019}" srcOrd="0" destOrd="0" presId="urn:microsoft.com/office/officeart/2005/8/layout/hierarchy3"/>
    <dgm:cxn modelId="{BE1A72B3-03A1-4268-AA7F-2B89478019E9}" type="presParOf" srcId="{A0B3717F-7C82-4246-8D4A-CF463719F019}" destId="{62DC9639-0DDA-40BB-9329-A94566D84A6E}" srcOrd="0" destOrd="0" presId="urn:microsoft.com/office/officeart/2005/8/layout/hierarchy3"/>
    <dgm:cxn modelId="{736FB544-C136-417C-AE63-E6F0087F2315}" type="presParOf" srcId="{A0B3717F-7C82-4246-8D4A-CF463719F019}" destId="{4F72A474-E485-49BD-AF35-9CB66707F601}" srcOrd="1" destOrd="0" presId="urn:microsoft.com/office/officeart/2005/8/layout/hierarchy3"/>
    <dgm:cxn modelId="{5A0A0CEE-C236-4291-9D91-0901D4B93CBD}" type="presParOf" srcId="{36786219-C81C-40D1-B374-9A775FD4D372}" destId="{6D2084F5-51C4-4D37-9134-1050FB3FBF1A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38933-8D67-4612-B295-91517270D7C4}">
      <dsp:nvSpPr>
        <dsp:cNvPr id="0" name=""/>
        <dsp:cNvSpPr/>
      </dsp:nvSpPr>
      <dsp:spPr>
        <a:xfrm>
          <a:off x="172944" y="144018"/>
          <a:ext cx="4046590" cy="239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+mn-lt"/>
              <a:cs typeface="Times New Roman" pitchFamily="18" charset="0"/>
            </a:rPr>
            <a:t>Проведение спортивно-массовых мероприятий, реализация проекта «Здоровый образ жизни»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+mn-lt"/>
              <a:cs typeface="Times New Roman" pitchFamily="18" charset="0"/>
            </a:rPr>
            <a:t>2024 год – 1182,4 </a:t>
          </a:r>
          <a:r>
            <a:rPr lang="ru-RU" sz="1600" b="1" i="0" kern="1200" dirty="0" err="1" smtClean="0">
              <a:latin typeface="+mn-lt"/>
              <a:cs typeface="Times New Roman" pitchFamily="18" charset="0"/>
            </a:rPr>
            <a:t>т.р</a:t>
          </a:r>
          <a:r>
            <a:rPr lang="ru-RU" sz="1600" b="1" i="0" kern="1200" dirty="0" smtClean="0">
              <a:latin typeface="+mn-lt"/>
              <a:cs typeface="Times New Roman" pitchFamily="18" charset="0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+mn-lt"/>
              <a:cs typeface="Times New Roman" pitchFamily="18" charset="0"/>
            </a:rPr>
            <a:t>2025 год – 852,3 </a:t>
          </a:r>
          <a:r>
            <a:rPr lang="ru-RU" sz="1600" b="1" i="0" kern="1200" dirty="0" err="1" smtClean="0">
              <a:latin typeface="+mn-lt"/>
              <a:cs typeface="Times New Roman" pitchFamily="18" charset="0"/>
            </a:rPr>
            <a:t>т.р</a:t>
          </a:r>
          <a:r>
            <a:rPr lang="ru-RU" sz="1600" b="1" i="0" kern="1200" dirty="0" smtClean="0">
              <a:latin typeface="+mn-lt"/>
              <a:cs typeface="Times New Roman" pitchFamily="18" charset="0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+mn-lt"/>
              <a:cs typeface="Times New Roman" pitchFamily="18" charset="0"/>
            </a:rPr>
            <a:t>2026 год – 853,3 </a:t>
          </a:r>
          <a:r>
            <a:rPr lang="ru-RU" sz="1600" b="1" i="0" kern="1200" dirty="0" err="1" smtClean="0">
              <a:latin typeface="+mn-lt"/>
              <a:cs typeface="Times New Roman" pitchFamily="18" charset="0"/>
            </a:rPr>
            <a:t>т.р</a:t>
          </a:r>
          <a:r>
            <a:rPr lang="ru-RU" sz="1600" b="1" i="0" kern="1200" dirty="0" smtClean="0">
              <a:latin typeface="+mn-lt"/>
              <a:cs typeface="Times New Roman" pitchFamily="18" charset="0"/>
            </a:rPr>
            <a:t>.</a:t>
          </a:r>
        </a:p>
      </dsp:txBody>
      <dsp:txXfrm>
        <a:off x="243173" y="214247"/>
        <a:ext cx="3906132" cy="2257324"/>
      </dsp:txXfrm>
    </dsp:sp>
    <dsp:sp modelId="{62DC9639-0DDA-40BB-9329-A94566D84A6E}">
      <dsp:nvSpPr>
        <dsp:cNvPr id="0" name=""/>
        <dsp:cNvSpPr/>
      </dsp:nvSpPr>
      <dsp:spPr>
        <a:xfrm>
          <a:off x="4535155" y="144018"/>
          <a:ext cx="4177812" cy="2396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 smtClean="0">
            <a:latin typeface="+mn-lt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 smtClean="0">
            <a:latin typeface="+mn-lt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+mn-lt"/>
              <a:cs typeface="Times New Roman" pitchFamily="18" charset="0"/>
            </a:rPr>
            <a:t>Функционирование  3 </a:t>
          </a:r>
          <a:r>
            <a:rPr lang="ru-RU" sz="1600" b="1" i="0" kern="1200" dirty="0" err="1" smtClean="0">
              <a:latin typeface="+mn-lt"/>
              <a:cs typeface="Times New Roman" pitchFamily="18" charset="0"/>
            </a:rPr>
            <a:t>ФОКов</a:t>
          </a:r>
          <a:r>
            <a:rPr lang="ru-RU" sz="1600" b="1" i="0" kern="1200" dirty="0" smtClean="0">
              <a:latin typeface="+mn-lt"/>
              <a:cs typeface="Times New Roman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+mn-lt"/>
              <a:cs typeface="Times New Roman" pitchFamily="18" charset="0"/>
            </a:rPr>
            <a:t>(«Сухона», «Лидер», «Олимп»)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+mn-lt"/>
              <a:cs typeface="Times New Roman" pitchFamily="18" charset="0"/>
            </a:rPr>
            <a:t>2024 год – 9376,2 </a:t>
          </a:r>
          <a:r>
            <a:rPr lang="ru-RU" sz="1600" b="1" i="0" kern="1200" dirty="0" err="1" smtClean="0">
              <a:latin typeface="+mn-lt"/>
              <a:cs typeface="Times New Roman" pitchFamily="18" charset="0"/>
            </a:rPr>
            <a:t>т.р</a:t>
          </a:r>
          <a:r>
            <a:rPr lang="ru-RU" sz="1600" b="1" i="0" kern="1200" dirty="0" smtClean="0">
              <a:latin typeface="+mn-lt"/>
              <a:cs typeface="Times New Roman" pitchFamily="18" charset="0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+mn-lt"/>
              <a:cs typeface="Times New Roman" pitchFamily="18" charset="0"/>
            </a:rPr>
            <a:t> 2025 год  - 9091,0 </a:t>
          </a:r>
          <a:r>
            <a:rPr lang="ru-RU" sz="1600" b="1" i="0" kern="1200" dirty="0" err="1" smtClean="0">
              <a:latin typeface="+mn-lt"/>
              <a:cs typeface="Times New Roman" pitchFamily="18" charset="0"/>
            </a:rPr>
            <a:t>т.р</a:t>
          </a:r>
          <a:r>
            <a:rPr lang="ru-RU" sz="1600" b="1" i="0" kern="1200" dirty="0" smtClean="0">
              <a:latin typeface="+mn-lt"/>
              <a:cs typeface="Times New Roman" pitchFamily="18" charset="0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+mn-lt"/>
              <a:cs typeface="Times New Roman" pitchFamily="18" charset="0"/>
            </a:rPr>
            <a:t>2026 год – 9091,0 </a:t>
          </a:r>
          <a:r>
            <a:rPr lang="ru-RU" sz="1600" b="1" i="0" kern="1200" dirty="0" err="1" smtClean="0">
              <a:latin typeface="+mn-lt"/>
              <a:cs typeface="Times New Roman" pitchFamily="18" charset="0"/>
            </a:rPr>
            <a:t>т.р</a:t>
          </a:r>
          <a:r>
            <a:rPr lang="ru-RU" sz="1600" b="1" i="0" kern="1200" dirty="0" smtClean="0">
              <a:latin typeface="+mn-lt"/>
              <a:cs typeface="Times New Roman" pitchFamily="18" charset="0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latin typeface="+mn-lt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i="1" kern="1200" dirty="0">
            <a:latin typeface="+mn-lt"/>
            <a:cs typeface="Times New Roman" pitchFamily="18" charset="0"/>
          </a:endParaRPr>
        </a:p>
      </dsp:txBody>
      <dsp:txXfrm>
        <a:off x="4605351" y="214214"/>
        <a:ext cx="4037420" cy="2256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0.01963</cdr:x>
      <cdr:y>0.02196</cdr:y>
    </cdr:from>
    <cdr:to>
      <cdr:x>0.97843</cdr:x>
      <cdr:y>0.13251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9497" y="150603"/>
          <a:ext cx="8767267" cy="7581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и неналоговые доходы бюджета округа на 2024-2026 гг., </a:t>
          </a:r>
        </a:p>
        <a:p xmlns:a="http://schemas.openxmlformats.org/drawingml/2006/main">
          <a:pPr algn="just"/>
          <a:r>
            <a: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    в сравнении с бюджетом 2023 г., </a:t>
          </a:r>
          <a:r>
            <a:rPr lang="ru-RU" sz="18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 xmlns:a="http://schemas.openxmlformats.org/drawingml/2006/main">
          <a:pPr algn="ctr"/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0.01693</cdr:x>
      <cdr:y>0.95411</cdr:y>
    </cdr:from>
    <cdr:to>
      <cdr:x>0.15797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4302" y="5743574"/>
          <a:ext cx="9525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0.54627</cdr:x>
      <cdr:y>0.20319</cdr:y>
    </cdr:from>
    <cdr:to>
      <cdr:x>0.66967</cdr:x>
      <cdr:y>0.33068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048125" y="14573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0.52893</cdr:x>
      <cdr:y>0.18385</cdr:y>
    </cdr:from>
    <cdr:to>
      <cdr:x>0.95692</cdr:x>
      <cdr:y>0.31768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608512" y="1226612"/>
          <a:ext cx="3729141" cy="892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0.05901</cdr:x>
      <cdr:y>0.17306</cdr:y>
    </cdr:from>
    <cdr:to>
      <cdr:x>0.9603</cdr:x>
      <cdr:y>0.31806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539552" y="1186845"/>
          <a:ext cx="8241431" cy="9944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57150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0.05901</cdr:x>
      <cdr:y>0.37812</cdr:y>
    </cdr:from>
    <cdr:to>
      <cdr:x>0.96166</cdr:x>
      <cdr:y>0.52254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539552" y="2593147"/>
          <a:ext cx="8253867" cy="9904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57150">
          <a:solidFill>
            <a:schemeClr val="accent4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0.52362</cdr:x>
      <cdr:y>0.36733</cdr:y>
    </cdr:from>
    <cdr:to>
      <cdr:x>0.97323</cdr:x>
      <cdr:y>0.51843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4920258" y="2519149"/>
          <a:ext cx="4224758" cy="103624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0.22008</cdr:x>
      <cdr:y>0.83142</cdr:y>
    </cdr:from>
    <cdr:to>
      <cdr:x>0.38843</cdr:x>
      <cdr:y>0.89618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1917576" y="5547092"/>
          <a:ext cx="14668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0.36613</cdr:x>
      <cdr:y>0.185</cdr:y>
    </cdr:from>
    <cdr:to>
      <cdr:x>0.60237</cdr:x>
      <cdr:y>0.2375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47864" y="1268760"/>
          <a:ext cx="21602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0.3425</cdr:x>
      <cdr:y>0.18013</cdr:y>
    </cdr:from>
    <cdr:to>
      <cdr:x>0.6575</cdr:x>
      <cdr:y>0.23825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31840" y="1235300"/>
          <a:ext cx="2880320" cy="398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i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0.09358</cdr:x>
      <cdr:y>0.26013</cdr:y>
    </cdr:from>
    <cdr:to>
      <cdr:x>0.95194</cdr:x>
      <cdr:y>0.32313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55651" y="1783966"/>
          <a:ext cx="78488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0.09838</cdr:x>
      <cdr:y>0.26974</cdr:y>
    </cdr:from>
    <cdr:to>
      <cdr:x>0.19838</cdr:x>
      <cdr:y>0.40308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99592" y="184990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0.09051</cdr:x>
      <cdr:y>0.25362</cdr:y>
    </cdr:from>
    <cdr:to>
      <cdr:x>0.30313</cdr:x>
      <cdr:y>0.30612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27584" y="1739355"/>
          <a:ext cx="194421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2023 г.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(оценка) - 4,7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0.46063</cdr:x>
      <cdr:y>0.27462</cdr:y>
    </cdr:from>
    <cdr:to>
      <cdr:x>0.56063</cdr:x>
      <cdr:y>0.40796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4211960" y="18833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0.30313</cdr:x>
      <cdr:y>0.252</cdr:y>
    </cdr:from>
    <cdr:to>
      <cdr:x>0.51573</cdr:x>
      <cdr:y>0.315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2771800" y="1728192"/>
          <a:ext cx="19440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2024 г.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(план) - 3,7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0.52362</cdr:x>
      <cdr:y>0.25362</cdr:y>
    </cdr:from>
    <cdr:to>
      <cdr:x>0.71262</cdr:x>
      <cdr:y>0.31662</cdr:y>
    </cdr:to>
    <cdr:sp macro="" textlink="">
      <cdr:nvSpPr>
        <cdr:cNvPr id="32" name="TextBox 31"/>
        <cdr:cNvSpPr txBox="1"/>
      </cdr:nvSpPr>
      <cdr:spPr>
        <a:xfrm xmlns:a="http://schemas.openxmlformats.org/drawingml/2006/main">
          <a:off x="4788024" y="1739355"/>
          <a:ext cx="172819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2025 г</a:t>
          </a:r>
          <a:r>
            <a: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(план) -  3,7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0.7205</cdr:x>
      <cdr:y>0.252</cdr:y>
    </cdr:from>
    <cdr:to>
      <cdr:x>0.93312</cdr:x>
      <cdr:y>0.3045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6588224" y="1728192"/>
          <a:ext cx="194421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2026 г.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(план) - 3,7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0.34278</cdr:x>
      <cdr:y>0.39899</cdr:y>
    </cdr:from>
    <cdr:to>
      <cdr:x>0.70503</cdr:x>
      <cdr:y>0.46199</cdr:y>
    </cdr:to>
    <cdr:sp macro="" textlink="">
      <cdr:nvSpPr>
        <cdr:cNvPr id="34" name="TextBox 33"/>
        <cdr:cNvSpPr txBox="1"/>
      </cdr:nvSpPr>
      <cdr:spPr>
        <a:xfrm xmlns:a="http://schemas.openxmlformats.org/drawingml/2006/main">
          <a:off x="3134393" y="2736304"/>
          <a:ext cx="331236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0.38216</cdr:x>
      <cdr:y>0.38849</cdr:y>
    </cdr:from>
    <cdr:to>
      <cdr:x>0.65778</cdr:x>
      <cdr:y>0.46199</cdr:y>
    </cdr:to>
    <cdr:sp macro="" textlink="">
      <cdr:nvSpPr>
        <cdr:cNvPr id="35" name="TextBox 34"/>
        <cdr:cNvSpPr txBox="1"/>
      </cdr:nvSpPr>
      <cdr:spPr>
        <a:xfrm xmlns:a="http://schemas.openxmlformats.org/drawingml/2006/main">
          <a:off x="3494433" y="2664296"/>
          <a:ext cx="25202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i="1" dirty="0" smtClean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i="1" dirty="0">
            <a:solidFill>
              <a:srgbClr val="FF5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0.07087</cdr:x>
      <cdr:y>0.46199</cdr:y>
    </cdr:from>
    <cdr:to>
      <cdr:x>0.2835</cdr:x>
      <cdr:y>0.51449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648073" y="3168352"/>
          <a:ext cx="194421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2023 г.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(оценка)- 82,6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0.29137</cdr:x>
      <cdr:y>0.46199</cdr:y>
    </cdr:from>
    <cdr:to>
      <cdr:x>0.50399</cdr:x>
      <cdr:y>0.51449</cdr:y>
    </cdr:to>
    <cdr:sp macro="" textlink="">
      <cdr:nvSpPr>
        <cdr:cNvPr id="37" name="TextBox 36"/>
        <cdr:cNvSpPr txBox="1"/>
      </cdr:nvSpPr>
      <cdr:spPr>
        <a:xfrm xmlns:a="http://schemas.openxmlformats.org/drawingml/2006/main">
          <a:off x="2664297" y="3168352"/>
          <a:ext cx="194421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2024 г.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(план) - 91,6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0.50399</cdr:x>
      <cdr:y>0.46199</cdr:y>
    </cdr:from>
    <cdr:to>
      <cdr:x>0.71662</cdr:x>
      <cdr:y>0.51449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4608513" y="3168352"/>
          <a:ext cx="194421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2025 г.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(план)  - 99,8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0.71991</cdr:x>
      <cdr:y>0.46199</cdr:y>
    </cdr:from>
    <cdr:to>
      <cdr:x>0.93711</cdr:x>
      <cdr:y>0.51449</cdr:y>
    </cdr:to>
    <cdr:sp macro="" textlink="">
      <cdr:nvSpPr>
        <cdr:cNvPr id="39" name="TextBox 38"/>
        <cdr:cNvSpPr txBox="1"/>
      </cdr:nvSpPr>
      <cdr:spPr>
        <a:xfrm xmlns:a="http://schemas.openxmlformats.org/drawingml/2006/main">
          <a:off x="6582838" y="3168352"/>
          <a:ext cx="198611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2026 год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(план) – 106,9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0.71544</cdr:x>
      <cdr:y>0.55649</cdr:y>
    </cdr:from>
    <cdr:to>
      <cdr:x>0.96723</cdr:x>
      <cdr:y>0.88199</cdr:y>
    </cdr:to>
    <cdr:pic>
      <cdr:nvPicPr>
        <cdr:cNvPr id="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722624" y="3816424"/>
          <a:ext cx="2365965" cy="2232248"/>
        </a:xfrm>
        <a:prstGeom xmlns:a="http://schemas.openxmlformats.org/drawingml/2006/main" prst="rect">
          <a:avLst/>
        </a:prstGeom>
        <a:solidFill xmlns:a="http://schemas.openxmlformats.org/drawingml/2006/main">
          <a:srgbClr val="B4DCFA"/>
        </a:solidFill>
        <a:ln xmlns:a="http://schemas.openxmlformats.org/drawingml/2006/main">
          <a:solidFill>
            <a:schemeClr val="accent1"/>
          </a:solidFill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0.27639</cdr:x>
      <cdr:y>0.23231</cdr:y>
    </cdr:to>
    <cdr:sp macro="" textlink="">
      <cdr:nvSpPr>
        <cdr:cNvPr id="2" name="Овальная выноска 1"/>
        <cdr:cNvSpPr/>
      </cdr:nvSpPr>
      <cdr:spPr>
        <a:xfrm xmlns:a="http://schemas.openxmlformats.org/drawingml/2006/main">
          <a:off x="0" y="0"/>
          <a:ext cx="1835025" cy="1037147"/>
        </a:xfrm>
        <a:prstGeom xmlns:a="http://schemas.openxmlformats.org/drawingml/2006/main" prst="wedgeEllipseCallout">
          <a:avLst>
            <a:gd name="adj1" fmla="val 42442"/>
            <a:gd name="adj2" fmla="val 102196"/>
          </a:avLst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0.06717</cdr:x>
      <cdr:y>0.07906</cdr:y>
    </cdr:from>
    <cdr:to>
      <cdr:x>0.2239</cdr:x>
      <cdr:y>0.15531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0022" y="350485"/>
          <a:ext cx="816628" cy="337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0.04425</cdr:x>
      <cdr:y>0.05784</cdr:y>
    </cdr:from>
    <cdr:to>
      <cdr:x>0.23772</cdr:x>
      <cdr:y>0.15531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546" y="256407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0.01661</cdr:x>
      <cdr:y>0.05784</cdr:y>
    </cdr:from>
    <cdr:to>
      <cdr:x>0.23772</cdr:x>
      <cdr:y>0.19355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0254" y="258236"/>
          <a:ext cx="1468006" cy="60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Жилищно-</a:t>
          </a:r>
        </a:p>
        <a:p xmlns:a="http://schemas.openxmlformats.org/drawingml/2006/main">
          <a:r>
            <a:rPr lang="ru-RU" sz="1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</a:t>
          </a:r>
          <a:r>
            <a:rPr lang="ru-RU" sz="1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оммунальное</a:t>
          </a:r>
        </a:p>
        <a:p xmlns:a="http://schemas.openxmlformats.org/drawingml/2006/main">
          <a:r>
            <a: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</a:t>
          </a:r>
          <a:r>
            <a:rPr lang="ru-RU" sz="11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озяйство   24,3 % </a:t>
          </a:r>
          <a:endParaRPr lang="ru-RU" sz="1100" b="1" i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87AE4B25-9B78-4847-8D73-91F8F6C653F9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8F0B2493-8125-421F-92AA-F3446D760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8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94040" indent="-26693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67754" indent="-21355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94857" indent="-21355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21958" indent="-21355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49060" indent="-21355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76161" indent="-21355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03263" indent="-21355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30365" indent="-21355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AE64C6-52D1-4FA6-8F6B-B55E68A6BB5E}" type="slidenum">
              <a:rPr lang="ru-RU" altLang="ru-RU" smtClean="0"/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394284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94040" indent="-26693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67754" indent="-21355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94857" indent="-21355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21958" indent="-21355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49060" indent="-21355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76161" indent="-21355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03263" indent="-21355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30365" indent="-21355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64250C-D778-4A69-B793-5523F462341A}" type="slidenum">
              <a:rPr lang="ru-RU" altLang="ru-RU" smtClean="0"/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16132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B2493-8125-421F-92AA-F3446D76049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795E-AA43-485D-B800-2ECE0723B296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D069-58BB-4010-9CD5-E3ED80781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795E-AA43-485D-B800-2ECE0723B296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D069-58BB-4010-9CD5-E3ED8078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795E-AA43-485D-B800-2ECE0723B296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D069-58BB-4010-9CD5-E3ED8078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C1913-C903-4E40-84D3-52052FF832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39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795E-AA43-485D-B800-2ECE0723B296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D069-58BB-4010-9CD5-E3ED80781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795E-AA43-485D-B800-2ECE0723B296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D069-58BB-4010-9CD5-E3ED8078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795E-AA43-485D-B800-2ECE0723B296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D069-58BB-4010-9CD5-E3ED80781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795E-AA43-485D-B800-2ECE0723B296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D069-58BB-4010-9CD5-E3ED80781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795E-AA43-485D-B800-2ECE0723B296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D069-58BB-4010-9CD5-E3ED8078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795E-AA43-485D-B800-2ECE0723B296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D069-58BB-4010-9CD5-E3ED8078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795E-AA43-485D-B800-2ECE0723B296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D069-58BB-4010-9CD5-E3ED8078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795E-AA43-485D-B800-2ECE0723B296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D069-58BB-4010-9CD5-E3ED80781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84795E-AA43-485D-B800-2ECE0723B296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09D069-58BB-4010-9CD5-E3ED8078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34076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Проект решения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Представительного Собрания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Междуреченского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униципального  округа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«О бюджете округа на 2024 год и плановый период 2025-2026 годов»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11663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Расходы по отрасли  «Культура и кинематография» в 2023- 2026 гг.,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korenevskij-r38.gosweb.gosuslugi.ru/netcat_files/139/1859/6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8803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91880" y="2060848"/>
            <a:ext cx="5400600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в сфере  «Культура и кинематография»</a:t>
            </a:r>
            <a:endParaRPr lang="ru-RU" sz="14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227854"/>
              </p:ext>
            </p:extLst>
          </p:nvPr>
        </p:nvGraphicFramePr>
        <p:xfrm>
          <a:off x="395536" y="2636910"/>
          <a:ext cx="8496944" cy="41810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64496"/>
                <a:gridCol w="1368152"/>
                <a:gridCol w="1296144"/>
                <a:gridCol w="1368152"/>
              </a:tblGrid>
              <a:tr h="432050">
                <a:tc>
                  <a:txBody>
                    <a:bodyPr/>
                    <a:lstStyle/>
                    <a:p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г.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29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муниципального бюджетного учреждения культуры « Междуреченский музей»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3069,0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3051,6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3068,7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муниципального бюджетного учреждения культуры «Междуреченская централизованная библиотечная система»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9888,9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9840,8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10385,2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муниципального бюджетного 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Учреждения культуры «Междуреченский центр культурного развития»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15004,6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14741,1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15335,0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регионального проекта «Обеспечение качественного нового уровня развития инфраструктуры культуры»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1386,4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866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Комплектование книжных фондов сельских библиотек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378,0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378,0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378,0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866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регионального проекта «Творческие люди»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824797"/>
              </p:ext>
            </p:extLst>
          </p:nvPr>
        </p:nvGraphicFramePr>
        <p:xfrm>
          <a:off x="3491879" y="908720"/>
          <a:ext cx="5256585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54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6064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Расходы по отрасли образование  на 2023-2026 годы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200486"/>
              </p:ext>
            </p:extLst>
          </p:nvPr>
        </p:nvGraphicFramePr>
        <p:xfrm>
          <a:off x="395534" y="836714"/>
          <a:ext cx="8496945" cy="33113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8474"/>
                <a:gridCol w="1224136"/>
                <a:gridCol w="1080120"/>
                <a:gridCol w="1080120"/>
                <a:gridCol w="864095"/>
              </a:tblGrid>
              <a:tr h="432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2025г.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г.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64221"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146361,3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159582,5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155607,3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162187,0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13761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 ( 1 учреждение)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smtClean="0">
                          <a:latin typeface="Times New Roman" pitchFamily="18" charset="0"/>
                          <a:cs typeface="Times New Roman" pitchFamily="18" charset="0"/>
                        </a:rPr>
                        <a:t>26827,4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29384,3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29463,5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30565,2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(6 школ)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103018,5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104076,8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110283,4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115308,1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(2 учреждения)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10908,7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19528,9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11458,4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11834,1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28925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352,9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353,0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353,0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353,0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64221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 (методическое, консультационное,</a:t>
                      </a:r>
                      <a:r>
                        <a:rPr lang="ru-RU" sz="1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информационное сопровождение , обеспечение хозяйственной деятельности учреждений образования , мероприятия по работе с детьми и молодежью)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5253,8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6239,5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4049,0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4025,6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050" name="Picture 2" descr="https://sun9-83.userapi.com/impg/dIUCpxuZ9ohIy_XRg3-FJ__QqkTNXtpofeXGCQ/B6tUTP4wrjQ.jpg?size=1280x645&amp;quality=96&amp;sign=8635af1a625e30ac7cb78dbde94b668c&amp;c_uniq_tag=yqW-h91SaYEW9xk0QJ0PfGKkdJ1xfRCGw3e6biw9uz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382"/>
            <a:ext cx="1440159" cy="7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enisovskoe.ru/images/training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1" y="-10796588"/>
            <a:ext cx="208562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ttps://top-fon.com/uploads/posts/2023-01/1674707762_top-fon-com-p-sistema-obrazovaniya-fon-dlya-prezentatsii-1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s://polinka.top/uploads/posts/2023-06/1685993168_polinka-top-p-ucheba-kartinki-dlya-prezentatsii-krasivo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972800"/>
            <a:ext cx="3600000" cy="22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lickfor.net/wp-content/uploads/2018/05/Education-Mobili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293096"/>
            <a:ext cx="3600399" cy="24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5936" y="4293096"/>
            <a:ext cx="4896544" cy="2455895"/>
          </a:xfrm>
          <a:prstGeom prst="rect">
            <a:avLst/>
          </a:prstGeom>
          <a:solidFill>
            <a:srgbClr val="EBCAC3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03948" y="4293096"/>
            <a:ext cx="4680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Мероприятия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приспособлению зданий и помещений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организаций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для беспрепятственного доступа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</a:t>
            </a:r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– 180,0 тыс. руб.;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Выплаты денежного вознаграждения за выполнение функций классного руководства педагогическим работникам</a:t>
            </a:r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2024 году – 4413,4 тыс. руб.;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питания детей ОВЗ </a:t>
            </a:r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– 375,0 тыс. руб.;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Услуги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распределительно-логистического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2024 году – 253,0 тыс. руб.;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проекта «Современная школа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– 2213,9  тыс. руб.;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Обеспечение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советников директоров по воспитанию и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взаимодействию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детскими общественными объединениями в общеобразовательных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– 469,7 тыс. руб.</a:t>
            </a: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Капитальный ремонт ДШИ  </a:t>
            </a:r>
            <a:r>
              <a:rPr lang="ru-RU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8000,0 </a:t>
            </a:r>
            <a:r>
              <a:rPr lang="ru-RU" sz="1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176206"/>
              </p:ext>
            </p:extLst>
          </p:nvPr>
        </p:nvGraphicFramePr>
        <p:xfrm>
          <a:off x="179512" y="836712"/>
          <a:ext cx="87129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s://m.in-news.ru/upload/iblock/10b/10b2084906fba022e07ce8da65a291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789040"/>
            <a:ext cx="4248472" cy="28803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716016" y="3933057"/>
            <a:ext cx="4177812" cy="1008112"/>
            <a:chOff x="4535155" y="144018"/>
            <a:chExt cx="4177812" cy="2396669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535155" y="144018"/>
              <a:ext cx="4177812" cy="239666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605351" y="214215"/>
              <a:ext cx="4037420" cy="19840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i="0" kern="1200" dirty="0" smtClean="0">
                <a:latin typeface="+mn-lt"/>
                <a:cs typeface="Times New Roman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i="0" kern="1200" dirty="0" smtClean="0">
                <a:latin typeface="+mn-lt"/>
                <a:cs typeface="Times New Roman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0" kern="1200" dirty="0" smtClean="0">
                  <a:latin typeface="+mn-lt"/>
                  <a:cs typeface="Times New Roman" pitchFamily="18" charset="0"/>
                </a:rPr>
                <a:t>Капитальный ремонт  </a:t>
              </a:r>
              <a:r>
                <a:rPr lang="ru-RU" sz="1600" b="1" i="0" kern="1200" dirty="0" err="1" smtClean="0">
                  <a:latin typeface="+mn-lt"/>
                  <a:cs typeface="Times New Roman" pitchFamily="18" charset="0"/>
                </a:rPr>
                <a:t>ФОКа</a:t>
              </a:r>
              <a:r>
                <a:rPr lang="ru-RU" sz="1600" b="1" i="0" kern="120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ru-RU" sz="1600" b="1" dirty="0">
                  <a:cs typeface="Times New Roman" pitchFamily="18" charset="0"/>
                </a:rPr>
                <a:t> </a:t>
              </a:r>
              <a:r>
                <a:rPr lang="ru-RU" sz="1600" b="1" i="0" kern="1200" dirty="0" smtClean="0">
                  <a:latin typeface="+mn-lt"/>
                  <a:cs typeface="Times New Roman" pitchFamily="18" charset="0"/>
                </a:rPr>
                <a:t>«Лидер</a:t>
              </a:r>
              <a:r>
                <a:rPr lang="ru-RU" sz="1600" b="1" dirty="0" smtClean="0">
                  <a:cs typeface="Times New Roman" pitchFamily="18" charset="0"/>
                </a:rPr>
                <a:t>»</a:t>
              </a:r>
              <a:r>
                <a:rPr lang="ru-RU" sz="1600" b="1" i="0" kern="1200" dirty="0" smtClean="0">
                  <a:latin typeface="+mn-lt"/>
                  <a:cs typeface="Times New Roman" pitchFamily="18" charset="0"/>
                </a:rPr>
                <a:t>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0" kern="1200" dirty="0" smtClean="0">
                  <a:latin typeface="+mn-lt"/>
                  <a:cs typeface="Times New Roman" pitchFamily="18" charset="0"/>
                </a:rPr>
                <a:t>2024 год – 14660,9т.р.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0" kern="1200" dirty="0" smtClean="0">
                  <a:latin typeface="+mn-lt"/>
                  <a:cs typeface="Times New Roman" pitchFamily="18" charset="0"/>
                </a:rPr>
                <a:t>  </a:t>
              </a:r>
              <a:endParaRPr lang="ru-RU" sz="1600" b="1" i="1" kern="1200" dirty="0" smtClean="0">
                <a:latin typeface="+mn-lt"/>
                <a:cs typeface="Times New Roman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i="1" kern="1200" dirty="0"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16016" y="5157192"/>
            <a:ext cx="4177812" cy="1584175"/>
            <a:chOff x="4535155" y="144018"/>
            <a:chExt cx="4177812" cy="2396669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535155" y="144018"/>
              <a:ext cx="4177812" cy="239666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605351" y="214215"/>
              <a:ext cx="4037420" cy="19840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i="0" kern="1200" dirty="0" smtClean="0">
                <a:latin typeface="+mn-lt"/>
                <a:cs typeface="Times New Roman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i="0" kern="1200" dirty="0" smtClean="0">
                <a:latin typeface="+mn-lt"/>
                <a:cs typeface="Times New Roman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cs typeface="Times New Roman" pitchFamily="18" charset="0"/>
                </a:rPr>
                <a:t>Создание </a:t>
              </a:r>
              <a:r>
                <a:rPr lang="ru-RU" sz="1600" b="1" dirty="0">
                  <a:cs typeface="Times New Roman" pitchFamily="18" charset="0"/>
                </a:rPr>
                <a:t>условий для занятий инвалидов, лиц с ограниченными возможностями здоровья физической культурой и спортом </a:t>
              </a:r>
              <a:endParaRPr lang="ru-RU" sz="1600" b="1" i="0" kern="1200" dirty="0" smtClean="0">
                <a:latin typeface="+mn-lt"/>
                <a:cs typeface="Times New Roman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0" kern="1200" dirty="0" smtClean="0">
                  <a:latin typeface="+mn-lt"/>
                  <a:cs typeface="Times New Roman" pitchFamily="18" charset="0"/>
                </a:rPr>
                <a:t>2024 год – 353,5 </a:t>
              </a:r>
              <a:r>
                <a:rPr lang="ru-RU" sz="1600" b="1" i="0" kern="1200" dirty="0" err="1" smtClean="0">
                  <a:latin typeface="+mn-lt"/>
                  <a:cs typeface="Times New Roman" pitchFamily="18" charset="0"/>
                </a:rPr>
                <a:t>т.р</a:t>
              </a:r>
              <a:r>
                <a:rPr lang="ru-RU" sz="1600" b="1" i="0" kern="1200" dirty="0" smtClean="0">
                  <a:latin typeface="+mn-lt"/>
                  <a:cs typeface="Times New Roman" pitchFamily="18" charset="0"/>
                </a:rPr>
                <a:t>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0" kern="1200" dirty="0" smtClean="0">
                  <a:latin typeface="+mn-lt"/>
                  <a:cs typeface="Times New Roman" pitchFamily="18" charset="0"/>
                </a:rPr>
                <a:t>  </a:t>
              </a:r>
              <a:endParaRPr lang="ru-RU" sz="1600" b="1" i="1" kern="1200" dirty="0" smtClean="0">
                <a:latin typeface="+mn-lt"/>
                <a:cs typeface="Times New Roman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i="1" kern="1200" dirty="0"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24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Владелец\Рабочий стол\Презентации\Изображения\Новая папка\Рисунок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43041" cy="11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26064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2024 – 2026 годы,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98402"/>
              </p:ext>
            </p:extLst>
          </p:nvPr>
        </p:nvGraphicFramePr>
        <p:xfrm>
          <a:off x="251520" y="980731"/>
          <a:ext cx="8424936" cy="561661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472608"/>
                <a:gridCol w="936104"/>
                <a:gridCol w="1008112"/>
                <a:gridCol w="1008112"/>
              </a:tblGrid>
              <a:tr h="329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83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капитальных ремонтов муниципального жилищного фонда</a:t>
                      </a:r>
                      <a:endParaRPr lang="ru-RU" sz="14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751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объектов теплоэнергетики  к работе в осенне-зимний период (строительство котельных,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капитальный ремонт теплосетей)</a:t>
                      </a:r>
                      <a:endParaRPr lang="ru-RU" sz="14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95136,1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57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Уплата взносов в фонд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капитального ремонта</a:t>
                      </a:r>
                      <a:endParaRPr lang="ru-RU" sz="14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75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и аварийно-диспетчерское обслуживание построенных распределительных газопроводов</a:t>
                      </a:r>
                      <a:endParaRPr lang="ru-RU" sz="14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75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использование запаса (резерва) топливных ресурсов</a:t>
                      </a:r>
                      <a:endParaRPr lang="ru-RU" sz="14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71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населенных пунктов в рамках реализации проекта «Формирование современной городской среды»</a:t>
                      </a:r>
                      <a:endParaRPr lang="ru-RU" sz="14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4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модернизации коммунального хозяйства</a:t>
                      </a:r>
                      <a:endParaRPr lang="ru-RU" sz="14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4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уличного освещения</a:t>
                      </a:r>
                      <a:endParaRPr lang="ru-RU" sz="14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3257,5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3257,5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3257,5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47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мероприятия по благоустройству</a:t>
                      </a:r>
                      <a:endParaRPr lang="ru-RU" sz="14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2052,0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2131,9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2209,1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70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107120,3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7657,9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6885,1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50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3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Междуреченского муниципального округа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2024-2026 , тыс. 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G:\2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068960"/>
            <a:ext cx="3240360" cy="3567514"/>
          </a:xfrm>
          <a:prstGeom prst="rect">
            <a:avLst/>
          </a:prstGeom>
          <a:noFill/>
          <a:effectLst>
            <a:softEdge rad="63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563235"/>
              </p:ext>
            </p:extLst>
          </p:nvPr>
        </p:nvGraphicFramePr>
        <p:xfrm>
          <a:off x="359283" y="908720"/>
          <a:ext cx="8317173" cy="1754693"/>
        </p:xfrm>
        <a:graphic>
          <a:graphicData uri="http://schemas.openxmlformats.org/drawingml/2006/table">
            <a:tbl>
              <a:tblPr/>
              <a:tblGrid>
                <a:gridCol w="4140709"/>
                <a:gridCol w="1440160"/>
                <a:gridCol w="1368152"/>
                <a:gridCol w="1368152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Сформирован за счет поступления </a:t>
                      </a: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средств: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47" marR="59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i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9547" marR="59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i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9547" marR="59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i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9547" marR="59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от уплаты акцизов на ГСМ </a:t>
                      </a:r>
                      <a:r>
                        <a:rPr 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47" marR="59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8871,7</a:t>
                      </a:r>
                      <a:endParaRPr lang="ru-RU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47" marR="59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9101,7</a:t>
                      </a:r>
                      <a:endParaRPr lang="ru-RU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47" marR="59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9514,7</a:t>
                      </a:r>
                      <a:endParaRPr lang="ru-RU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47" marR="59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6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субсидии из областного  бюджета </a:t>
                      </a:r>
                    </a:p>
                  </a:txBody>
                  <a:tcPr marL="59547" marR="59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6171,9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328,0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328,0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6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547" marR="59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15043,6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9429,7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9842,7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211036"/>
              </p:ext>
            </p:extLst>
          </p:nvPr>
        </p:nvGraphicFramePr>
        <p:xfrm>
          <a:off x="179512" y="3140968"/>
          <a:ext cx="5184576" cy="32613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60240"/>
                <a:gridCol w="1080120"/>
                <a:gridCol w="1008112"/>
                <a:gridCol w="936104"/>
              </a:tblGrid>
              <a:tr h="196256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  <a:endParaRPr lang="ru-RU" sz="9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1706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выполнение работ по содержанию  автомобильных дорог и искусственных сооружений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7991,7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8244,7</a:t>
                      </a:r>
                    </a:p>
                  </a:txBody>
                  <a:tcPr marL="7620" marR="7620" marT="7620" marB="0" anchor="ctr"/>
                </a:tc>
              </a:tr>
              <a:tr h="191706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подъездов к земельным участкам, предоставляемым отдельным категориям граждан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13845,6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328,0</a:t>
                      </a:r>
                    </a:p>
                  </a:txBody>
                  <a:tcPr marL="7620" marR="7620" marT="762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Противопаводковые</a:t>
                      </a: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мероприятия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7620" marR="7620" marT="7620" marB="0" anchor="ctr"/>
                </a:tc>
              </a:tr>
              <a:tr h="24398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правового оформления дорог общего пользования местного значения, находящихся в районной собственности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</a:t>
                      </a:r>
                    </a:p>
                  </a:txBody>
                  <a:tcPr marL="7620" marR="7620" marT="7620" marB="0" anchor="ctr"/>
                </a:tc>
              </a:tr>
              <a:tr h="24398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выполнение работ по ремонту и капитальному ремонту автомобильных дорог и искусственных сооружений 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7620" marR="7620" marT="7620" marB="0" anchor="ctr"/>
                </a:tc>
              </a:tr>
              <a:tr h="141359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выполнение проектно-изыскательских работ (ПИР), экспертиз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520,0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688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mk.ru/upload/entities/2021/07/14/15/articles/facebookPicture/f4/0d/90/4e/c6362d4563799f94d8d88cab2fa57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153"/>
            <a:ext cx="2699792" cy="15524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43808" y="69269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 в 2024-2026 годах, тыс.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91286"/>
              </p:ext>
            </p:extLst>
          </p:nvPr>
        </p:nvGraphicFramePr>
        <p:xfrm>
          <a:off x="467544" y="1628800"/>
          <a:ext cx="8136904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440160"/>
                <a:gridCol w="1368152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компенсация на оплату жилого помещения, отопления, освещения отдельным категориям граждан, проживающим и работающим в сельской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местности, стипендии   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Доплаты к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пенсии муниципальным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служащим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3248,3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3248,3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3248,3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выплата взамен предоставления земельного участка многодетным семьям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702,5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молодых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 и граждан, проживающих в сельской местности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3699,9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537,1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получают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 на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транспорте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городскому и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внутрирайонному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маршрутам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приобретение комплекта одежды для посещения школьных занятий, спортивной формы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679,6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за звание «Почетный гражданин округа»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Поддержка социально ориентированных некоммерческих организаций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225,4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553" marR="3155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400" b="1" i="0" u="none" strike="noStrike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12070,4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7067,1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7032,1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289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538" y="36401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 в 2024-2026 годах, тыс. руб.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140122"/>
              </p:ext>
            </p:extLst>
          </p:nvPr>
        </p:nvGraphicFramePr>
        <p:xfrm>
          <a:off x="683568" y="733345"/>
          <a:ext cx="7704856" cy="21915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4416"/>
                <a:gridCol w="1512168"/>
                <a:gridCol w="1296144"/>
                <a:gridCol w="1152128"/>
              </a:tblGrid>
              <a:tr h="395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>
                    <a:solidFill>
                      <a:srgbClr val="00B050"/>
                    </a:solidFill>
                  </a:tcPr>
                </a:tc>
              </a:tr>
              <a:tr h="39502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Природоохранные мероприятия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368,0</a:t>
                      </a:r>
                    </a:p>
                  </a:txBody>
                  <a:tcPr marL="7620" marR="7620" marT="7620" marB="0" anchor="ctr"/>
                </a:tc>
              </a:tr>
              <a:tr h="100651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и ликвидация болезней животных, защита населения от болезней, общих для человека и животных (содержание скотомогильников)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7620" marR="7620" marT="7620" marB="0" anchor="ctr"/>
                </a:tc>
              </a:tr>
              <a:tr h="39502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521,6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452,1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447,8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30" name="Picture 6" descr="https://i.ytimg.com/vi/CW7G3mZB31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5"/>
            <a:ext cx="770485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35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вопросы, средства массовой информации, национальная безопасность и правоохранительная деятельность, 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913224"/>
              </p:ext>
            </p:extLst>
          </p:nvPr>
        </p:nvGraphicFramePr>
        <p:xfrm>
          <a:off x="539552" y="1327994"/>
          <a:ext cx="7560840" cy="47476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40360"/>
                <a:gridCol w="1368152"/>
                <a:gridCol w="1512168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/>
                </a:tc>
              </a:tr>
              <a:tr h="2900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84337,9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81387,4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81027,6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Функционирование высшего должностного лица субъекта  РФ и муниципального образования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1983,4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1983,4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1983,4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894,7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37586,6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36881,8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36695,9</a:t>
                      </a:r>
                    </a:p>
                  </a:txBody>
                  <a:tcPr marL="7620" marR="7620" marT="7620" marB="0" anchor="ctr"/>
                </a:tc>
              </a:tr>
              <a:tr h="2028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11,0</a:t>
                      </a: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Обеспечение деятельности финансовых, налоговых и  таможенных  органов  и органов финансового (финансово-бюджетного) надзора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8418,3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8379,5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8299,5</a:t>
                      </a:r>
                    </a:p>
                  </a:txBody>
                  <a:tcPr marL="7620" marR="7620" marT="7620" marB="0" anchor="ctr"/>
                </a:tc>
              </a:tr>
              <a:tr h="25526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7620" marR="7620" marT="762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35403,2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33196,3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33093,1</a:t>
                      </a:r>
                    </a:p>
                  </a:txBody>
                  <a:tcPr marL="7620" marR="7620" marT="762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</a:tr>
              <a:tr h="2248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2755,7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3392,2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3199,9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2519,8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3217,3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3025,0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235,9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174,9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174,9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946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54099"/>
              </p:ext>
            </p:extLst>
          </p:nvPr>
        </p:nvGraphicFramePr>
        <p:xfrm>
          <a:off x="2843808" y="1397000"/>
          <a:ext cx="5616624" cy="929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208"/>
                <a:gridCol w="1368152"/>
                <a:gridCol w="1224136"/>
                <a:gridCol w="1152128"/>
              </a:tblGrid>
              <a:tr h="2318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редакции газеты «Междуречье»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 в 2024-2026 годы, тыс. руб.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i?id=4449adb72a1983556c9000e3a888676ed1387a10-1012475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8130"/>
            <a:ext cx="177554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231419"/>
              </p:ext>
            </p:extLst>
          </p:nvPr>
        </p:nvGraphicFramePr>
        <p:xfrm>
          <a:off x="2843808" y="2708920"/>
          <a:ext cx="5616624" cy="978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208"/>
                <a:gridCol w="1368152"/>
                <a:gridCol w="1224136"/>
                <a:gridCol w="1152128"/>
              </a:tblGrid>
              <a:tr h="2318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Отлов безнадзорных животных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236,6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236,6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236,6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 в ассоциацию «Здоровые города»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054" name="Picture 6" descr="https://www.krascmp.ru/wp-content/uploads/2020/11/in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06481"/>
            <a:ext cx="1851654" cy="131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58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86" y="2492896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2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/>
          </p:cNvSpPr>
          <p:nvPr/>
        </p:nvSpPr>
        <p:spPr>
          <a:xfrm>
            <a:off x="8388424" y="6492875"/>
            <a:ext cx="63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242"/>
              </p:ext>
            </p:extLst>
          </p:nvPr>
        </p:nvGraphicFramePr>
        <p:xfrm>
          <a:off x="251520" y="4149080"/>
          <a:ext cx="8712968" cy="2211173"/>
        </p:xfrm>
        <a:graphic>
          <a:graphicData uri="http://schemas.openxmlformats.org/drawingml/2006/table">
            <a:tbl>
              <a:tblPr/>
              <a:tblGrid>
                <a:gridCol w="2016224"/>
                <a:gridCol w="989482"/>
                <a:gridCol w="975002"/>
                <a:gridCol w="917649"/>
                <a:gridCol w="917649"/>
                <a:gridCol w="917649"/>
                <a:gridCol w="917649"/>
                <a:gridCol w="1061664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Ожидаемое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за 2023 год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План на 2024 год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% к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</a:rPr>
                        <a:t> 2023 году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План на 2025 год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% к 2023 году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План на 2026 год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% к 2023 году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30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453,6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441,5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97,3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311,3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68,6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323,4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71,3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87,3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95,4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109,3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103,5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118,6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110,6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126,7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366,3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346,1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94,4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207,8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56,7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212,9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58,1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3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5" marR="66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467,7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441,5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94,4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311,3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66,5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323,4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69,1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Дефицит (-), Профицит (+)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5" marR="668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-14,1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2121"/>
            <a:ext cx="1656184" cy="13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4368" y="76470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702189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округа на 2024-2026 гг. в                 сравнении с бюджетом на 2023 г.,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лн. руб.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07" y="1041703"/>
            <a:ext cx="1583209" cy="32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457553"/>
              </p:ext>
            </p:extLst>
          </p:nvPr>
        </p:nvGraphicFramePr>
        <p:xfrm>
          <a:off x="323528" y="1916832"/>
          <a:ext cx="2880000" cy="20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749011"/>
              </p:ext>
            </p:extLst>
          </p:nvPr>
        </p:nvGraphicFramePr>
        <p:xfrm>
          <a:off x="6140622" y="1916832"/>
          <a:ext cx="2880000" cy="20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071501"/>
              </p:ext>
            </p:extLst>
          </p:nvPr>
        </p:nvGraphicFramePr>
        <p:xfrm>
          <a:off x="3275856" y="1916832"/>
          <a:ext cx="2880000" cy="20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331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2051050" y="5589588"/>
            <a:ext cx="46038" cy="460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388424" y="6492875"/>
            <a:ext cx="63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32347818"/>
              </p:ext>
            </p:extLst>
          </p:nvPr>
        </p:nvGraphicFramePr>
        <p:xfrm>
          <a:off x="-252536" y="116632"/>
          <a:ext cx="939653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463810"/>
              </p:ext>
            </p:extLst>
          </p:nvPr>
        </p:nvGraphicFramePr>
        <p:xfrm>
          <a:off x="323528" y="3932237"/>
          <a:ext cx="56166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63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1663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бюджета округа в разрезе  основных доходных  источников на 2024-2026 г.,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в сравнении с бюджетом 2023 г.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4118274"/>
              </p:ext>
            </p:extLst>
          </p:nvPr>
        </p:nvGraphicFramePr>
        <p:xfrm>
          <a:off x="323528" y="3861048"/>
          <a:ext cx="8496940" cy="275546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99388"/>
                <a:gridCol w="1699388"/>
                <a:gridCol w="1699388"/>
                <a:gridCol w="1699388"/>
                <a:gridCol w="1699388"/>
              </a:tblGrid>
              <a:tr h="263078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план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план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план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2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план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9176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66695,0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73926,0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81268,0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8777,0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0547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7463,0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8875,0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9105,0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9518,0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1918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4943,0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5477,0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5567,0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3289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с/х налог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4660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Патент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398,0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8831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1461,0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1615,0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1649,0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1684,0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020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1494,0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1494,0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1494,0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1573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408,0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408,0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408,0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86585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82638,9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91664,0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99809,0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106854,0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764704"/>
          <a:ext cx="8640960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2952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95536" y="836712"/>
          <a:ext cx="3960440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716016" y="764704"/>
          <a:ext cx="41044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89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6064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бюджете округа на 2024-2026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в сравнении с бюджетом 2023 г.,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2160240" cy="2592288"/>
          </a:xfrm>
          <a:prstGeom prst="rect">
            <a:avLst/>
          </a:prstGeom>
          <a:solidFill>
            <a:srgbClr val="C8EEFC"/>
          </a:solidFill>
          <a:ln>
            <a:solidFill>
              <a:schemeClr val="tx2"/>
            </a:solidFill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45307"/>
              </p:ext>
            </p:extLst>
          </p:nvPr>
        </p:nvGraphicFramePr>
        <p:xfrm>
          <a:off x="467544" y="1268763"/>
          <a:ext cx="6096000" cy="48051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04256"/>
                <a:gridCol w="936104"/>
                <a:gridCol w="1008112"/>
                <a:gridCol w="936104"/>
                <a:gridCol w="911424"/>
              </a:tblGrid>
              <a:tr h="6789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9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</a:t>
                      </a:r>
                    </a:p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имущества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2219,0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2158,0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2158,0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2158,0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9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за пользование природными ресурсами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235,0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176,0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186,0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197,0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9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Компенсация платных </a:t>
                      </a:r>
                    </a:p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9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1410,0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1028,0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1028,0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1028,0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9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726,1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244,0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244,0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244,0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932">
                <a:tc>
                  <a:txBody>
                    <a:bodyPr/>
                    <a:lstStyle/>
                    <a:p>
                      <a:pPr algn="l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4662,0</a:t>
                      </a:r>
                    </a:p>
                    <a:p>
                      <a:pPr algn="ctr"/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3678,0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3688,0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3699,0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6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8641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Динамика изменений безвозмездных поступлений за 2024-2026 год, млн. руб.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298310"/>
              </p:ext>
            </p:extLst>
          </p:nvPr>
        </p:nvGraphicFramePr>
        <p:xfrm>
          <a:off x="467546" y="548680"/>
          <a:ext cx="8352925" cy="23774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96342"/>
                <a:gridCol w="1368152"/>
                <a:gridCol w="1296144"/>
                <a:gridCol w="1296144"/>
                <a:gridCol w="1296143"/>
              </a:tblGrid>
              <a:tr h="225025">
                <a:tc>
                  <a:txBody>
                    <a:bodyPr/>
                    <a:lstStyle/>
                    <a:p>
                      <a:pPr algn="l"/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2024  план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план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117,8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156,3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145,2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92,6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</a:t>
                      </a:r>
                      <a:r>
                        <a:rPr lang="ru-RU" sz="1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негосударственных организаций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безвозмездные поступления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366,3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346,1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207,8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212,9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937722"/>
              </p:ext>
            </p:extLst>
          </p:nvPr>
        </p:nvGraphicFramePr>
        <p:xfrm>
          <a:off x="539552" y="3501008"/>
          <a:ext cx="8280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3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Расходы бюджета округа по отраслям в  2024 году,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Удельный вес в общем объеме расходов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miel.club/uploads/posts/2022-03/1647560593_4-amiel-club-p-kartinki-na-temu-obrazovanie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659" y="188640"/>
            <a:ext cx="9000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os.ru/wp-content/uploads/2023/01/7lkp39jj8zd8dueqdvdzhhmtprhov2q2vzpmdgsw3habf9syoo37tcdqfd1p60vkj9jnbj3wtu0p_0sqifp215ag.jpg?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24" y="557972"/>
            <a:ext cx="900000" cy="7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hareslide.ru/img/thumbs/796452bc15ae4dc9f71e551e37d53dc5-800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760"/>
            <a:ext cx="1332148" cy="114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9792" y="1124744"/>
            <a:ext cx="87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7579151" y="1434846"/>
            <a:ext cx="1459435" cy="1154016"/>
          </a:xfrm>
          <a:prstGeom prst="wedgeEllipseCallout">
            <a:avLst>
              <a:gd name="adj1" fmla="val -127574"/>
              <a:gd name="adj2" fmla="val 27855"/>
            </a:avLst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     </a:t>
            </a:r>
            <a:r>
              <a:rPr lang="ru-RU" sz="1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36,1%</a:t>
            </a:r>
            <a:endParaRPr lang="ru-RU" sz="1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6743799" y="5517232"/>
            <a:ext cx="1296144" cy="1056184"/>
          </a:xfrm>
          <a:prstGeom prst="wedgeEllipseCallout">
            <a:avLst>
              <a:gd name="adj1" fmla="val -141951"/>
              <a:gd name="adj2" fmla="val -8690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</a:t>
            </a:r>
            <a:r>
              <a:rPr lang="ru-RU" sz="1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-дарствен-</a:t>
            </a:r>
            <a:r>
              <a:rPr lang="ru-RU" sz="10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1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вопросы 19,1</a:t>
            </a:r>
          </a:p>
          <a:p>
            <a:pPr algn="ctr"/>
            <a:endParaRPr lang="ru-RU" sz="1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669171" y="2524359"/>
            <a:ext cx="1440161" cy="1080120"/>
          </a:xfrm>
          <a:prstGeom prst="wedgeEllipseCallout">
            <a:avLst>
              <a:gd name="adj1" fmla="val 114691"/>
              <a:gd name="adj2" fmla="val 4896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191" y="275379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Физкультура и спорт </a:t>
            </a:r>
          </a:p>
          <a:p>
            <a:pPr algn="ctr"/>
            <a:r>
              <a:rPr lang="ru-RU" sz="1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5,8%</a:t>
            </a:r>
            <a:endParaRPr lang="ru-RU" sz="1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634488" y="3793686"/>
            <a:ext cx="1440161" cy="1080120"/>
          </a:xfrm>
          <a:prstGeom prst="wedgeEllipseCallout">
            <a:avLst>
              <a:gd name="adj1" fmla="val 126489"/>
              <a:gd name="adj2" fmla="val -21461"/>
            </a:avLst>
          </a:prstGeom>
          <a:solidFill>
            <a:srgbClr val="E8C2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49191" y="4149080"/>
            <a:ext cx="12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49192" y="4077072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политика</a:t>
            </a:r>
          </a:p>
          <a:p>
            <a:pPr algn="ctr"/>
            <a:r>
              <a:rPr lang="ru-RU" sz="1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4,5 </a:t>
            </a:r>
            <a:r>
              <a:rPr lang="ru-RU" sz="1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ьная выноска 21"/>
          <p:cNvSpPr/>
          <p:nvPr/>
        </p:nvSpPr>
        <p:spPr>
          <a:xfrm>
            <a:off x="755575" y="4887029"/>
            <a:ext cx="1512169" cy="1006244"/>
          </a:xfrm>
          <a:prstGeom prst="wedgeEllipseCallout">
            <a:avLst>
              <a:gd name="adj1" fmla="val 130636"/>
              <a:gd name="adj2" fmla="val -8374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83063" y="5113152"/>
            <a:ext cx="1057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</a:t>
            </a:r>
          </a:p>
          <a:p>
            <a:pPr algn="ctr"/>
            <a:r>
              <a:rPr lang="ru-RU" sz="1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2,7%</a:t>
            </a:r>
            <a:endParaRPr lang="ru-RU" sz="1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ьная выноска 23"/>
          <p:cNvSpPr/>
          <p:nvPr/>
        </p:nvSpPr>
        <p:spPr>
          <a:xfrm>
            <a:off x="1883164" y="5712917"/>
            <a:ext cx="1440424" cy="1028451"/>
          </a:xfrm>
          <a:prstGeom prst="wedgeEllipseCallout">
            <a:avLst>
              <a:gd name="adj1" fmla="val 69615"/>
              <a:gd name="adj2" fmla="val -1473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109332" y="6045324"/>
            <a:ext cx="1028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</a:t>
            </a:r>
          </a:p>
          <a:p>
            <a:pPr algn="ctr"/>
            <a:r>
              <a:rPr lang="ru-RU" sz="1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0,4 </a:t>
            </a:r>
            <a:r>
              <a:rPr lang="ru-RU" sz="1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ьная выноска 25"/>
          <p:cNvSpPr/>
          <p:nvPr/>
        </p:nvSpPr>
        <p:spPr>
          <a:xfrm>
            <a:off x="3575262" y="5893273"/>
            <a:ext cx="1440424" cy="936405"/>
          </a:xfrm>
          <a:prstGeom prst="wedgeEllipseCallout">
            <a:avLst>
              <a:gd name="adj1" fmla="val -19147"/>
              <a:gd name="adj2" fmla="val -14407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852052" y="6174531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pPr algn="ctr"/>
            <a:r>
              <a:rPr lang="ru-RU" sz="1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6,7% </a:t>
            </a:r>
          </a:p>
          <a:p>
            <a:endParaRPr lang="ru-RU" sz="1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967463"/>
              </p:ext>
            </p:extLst>
          </p:nvPr>
        </p:nvGraphicFramePr>
        <p:xfrm>
          <a:off x="1533142" y="1052736"/>
          <a:ext cx="6639258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842171"/>
              </p:ext>
            </p:extLst>
          </p:nvPr>
        </p:nvGraphicFramePr>
        <p:xfrm>
          <a:off x="1191468" y="1196752"/>
          <a:ext cx="6848475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Овал 2"/>
          <p:cNvSpPr/>
          <p:nvPr/>
        </p:nvSpPr>
        <p:spPr>
          <a:xfrm>
            <a:off x="4295474" y="2753794"/>
            <a:ext cx="1428654" cy="125127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27984" y="306441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441,5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района по муниципальным программам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764704"/>
            <a:ext cx="4392488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Детализация структуры расходов муниципальных программ в 2024 году:</a:t>
            </a:r>
            <a:endParaRPr lang="ru-RU" sz="12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4797152"/>
            <a:ext cx="3744416" cy="15841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8EEFC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40202" y="3933056"/>
            <a:ext cx="4080270" cy="24482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9592" y="501317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2023 г.</a:t>
            </a:r>
          </a:p>
          <a:p>
            <a:pPr algn="ctr"/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 муниципальных программ </a:t>
            </a:r>
          </a:p>
          <a:p>
            <a:pPr algn="ctr"/>
            <a:r>
              <a:rPr lang="ru-RU" sz="1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98,6 % от объема расходов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4077072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2024-2026 г.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муниципальных  программ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г. </a:t>
            </a:r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99,9 %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г. </a:t>
            </a:r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99,9 %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2026 г. </a:t>
            </a:r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99,9 %</a:t>
            </a:r>
          </a:p>
          <a:p>
            <a:pPr algn="ctr"/>
            <a:r>
              <a:rPr lang="ru-RU" sz="1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 объема расходов</a:t>
            </a:r>
          </a:p>
          <a:p>
            <a:endParaRPr lang="ru-RU" sz="16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oktregion.ru/upload/iblock/7d4/0a1fa0df0d5e593b1ef05c219841b88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08048"/>
            <a:ext cx="3960440" cy="30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284238"/>
              </p:ext>
            </p:extLst>
          </p:nvPr>
        </p:nvGraphicFramePr>
        <p:xfrm>
          <a:off x="197768" y="1412776"/>
          <a:ext cx="423021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50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округа по муниципальным программам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годы, тыс.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395978"/>
              </p:ext>
            </p:extLst>
          </p:nvPr>
        </p:nvGraphicFramePr>
        <p:xfrm>
          <a:off x="251520" y="1195011"/>
          <a:ext cx="8784976" cy="5143239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{5DA37D80-6434-44D0-A028-1B22A696006F}</a:tableStyleId>
              </a:tblPr>
              <a:tblGrid>
                <a:gridCol w="5976664"/>
                <a:gridCol w="936104"/>
                <a:gridCol w="936104"/>
                <a:gridCol w="936104"/>
              </a:tblGrid>
              <a:tr h="223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6" marR="2526" marT="2526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1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1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6" marR="2526" marT="2526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1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1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6" marR="2526" marT="2526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1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1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6" marR="2526" marT="2526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44245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1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в Междуреченского муниципального округа на 2023 – 2027 годы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6" marR="2526" marT="2526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146922,7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151093,6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157494,4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1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предпринимательской деятельности в Междуреченском муниципальном округе</a:t>
                      </a:r>
                      <a:r>
                        <a:rPr lang="ru-RU" sz="11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Вологодской области на 2023 -2027 годы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6" marR="2526" marT="2526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837,1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721,9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721,9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0558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1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муниципального управления в Междуреченском муниципальном округе </a:t>
                      </a:r>
                      <a:r>
                        <a:rPr lang="ru-RU" sz="11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– 2027 годы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6" marR="2526" marT="2526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60662,8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59009,4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58729,8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91413">
                <a:tc>
                  <a:txBody>
                    <a:bodyPr/>
                    <a:lstStyle/>
                    <a:p>
                      <a:pPr marL="180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 Междуреченского муниципального округа на 2023-2027 годы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6" marR="2526" marT="2526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2971,2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93103">
                <a:tc>
                  <a:txBody>
                    <a:bodyPr/>
                    <a:lstStyle/>
                    <a:p>
                      <a:pPr marL="180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в Междуреченском муниципальном округе на 2023-2027 годы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6" marR="2526" marT="2526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25573,0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9943,3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9944,3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49243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и совершенствование транспортной системы на территории Междуреченского муниципального округа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2023 -2027 годы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6" marR="2526" marT="2526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16270,9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10657,0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11070,0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17027">
                <a:tc>
                  <a:txBody>
                    <a:bodyPr/>
                    <a:lstStyle/>
                    <a:p>
                      <a:pPr marL="180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«Управление финансами Междуреченского муниципального округа Вологодской области на 2023 – 2027 годы»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6" marR="2526" marT="2526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19304,4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19246,8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19166,8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180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культуры и туризма в Междуреченском муниципальном округе на 2023-2027 годы»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6" marR="2526" marT="2526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43351,0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33106,9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34441,2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06801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1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и модернизация жилищно-коммунального хозяйства на территории Междуреченского муниципального округа на 2024-2028 годы»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6" marR="2526" marT="2526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97222,7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2840,6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1955,6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97191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«Совершенствование системы управления муниципальным имуществом и земельными ресурсами Междуреченского муниципального округа на 2020-2024 годы»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6" marR="2526" marT="2526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2290,3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702,5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702,5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97191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территории Междуреченского муниципального округа на 2023 - 2027 годы»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6" marR="2526" marT="2526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19964,7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15136,1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15099,4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97191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«Обеспечение комплексной безопасности жизнедеятельности населения Междуреченского муниципального округа на 2024 -2027 годы»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6" marR="2526" marT="2526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3036,1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3278,1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3185,9</a:t>
                      </a: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0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11126</TotalTime>
  <Words>1870</Words>
  <Application>Microsoft Office PowerPoint</Application>
  <PresentationFormat>Экран (4:3)</PresentationFormat>
  <Paragraphs>666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Лариса Савинова</cp:lastModifiedBy>
  <cp:revision>287</cp:revision>
  <cp:lastPrinted>2022-05-18T12:21:35Z</cp:lastPrinted>
  <dcterms:created xsi:type="dcterms:W3CDTF">2017-06-07T06:56:15Z</dcterms:created>
  <dcterms:modified xsi:type="dcterms:W3CDTF">2023-12-14T11:11:36Z</dcterms:modified>
</cp:coreProperties>
</file>